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513" r:id="rId2"/>
    <p:sldId id="548" r:id="rId3"/>
    <p:sldId id="546" r:id="rId4"/>
    <p:sldId id="560" r:id="rId5"/>
    <p:sldId id="561" r:id="rId6"/>
    <p:sldId id="545" r:id="rId7"/>
    <p:sldId id="562" r:id="rId8"/>
    <p:sldId id="568" r:id="rId9"/>
    <p:sldId id="502" r:id="rId10"/>
    <p:sldId id="547" r:id="rId11"/>
    <p:sldId id="554" r:id="rId12"/>
    <p:sldId id="321" r:id="rId13"/>
    <p:sldId id="539" r:id="rId14"/>
    <p:sldId id="533" r:id="rId15"/>
    <p:sldId id="534" r:id="rId16"/>
    <p:sldId id="535" r:id="rId17"/>
    <p:sldId id="538" r:id="rId18"/>
    <p:sldId id="536" r:id="rId19"/>
    <p:sldId id="537" r:id="rId20"/>
    <p:sldId id="552" r:id="rId21"/>
    <p:sldId id="541" r:id="rId22"/>
    <p:sldId id="543" r:id="rId23"/>
    <p:sldId id="528" r:id="rId24"/>
    <p:sldId id="542" r:id="rId25"/>
    <p:sldId id="540" r:id="rId26"/>
    <p:sldId id="544" r:id="rId27"/>
    <p:sldId id="510" r:id="rId28"/>
    <p:sldId id="529" r:id="rId29"/>
    <p:sldId id="508" r:id="rId30"/>
    <p:sldId id="530" r:id="rId31"/>
    <p:sldId id="520" r:id="rId32"/>
    <p:sldId id="512" r:id="rId33"/>
    <p:sldId id="518" r:id="rId34"/>
    <p:sldId id="549" r:id="rId35"/>
    <p:sldId id="503" r:id="rId36"/>
    <p:sldId id="522" r:id="rId37"/>
    <p:sldId id="523" r:id="rId38"/>
    <p:sldId id="555" r:id="rId39"/>
    <p:sldId id="500" r:id="rId40"/>
    <p:sldId id="407" r:id="rId41"/>
    <p:sldId id="519" r:id="rId42"/>
    <p:sldId id="517" r:id="rId43"/>
    <p:sldId id="454" r:id="rId44"/>
    <p:sldId id="524" r:id="rId45"/>
    <p:sldId id="569" r:id="rId46"/>
    <p:sldId id="525" r:id="rId47"/>
    <p:sldId id="553" r:id="rId48"/>
    <p:sldId id="516" r:id="rId49"/>
    <p:sldId id="564" r:id="rId50"/>
    <p:sldId id="565" r:id="rId51"/>
    <p:sldId id="566" r:id="rId52"/>
    <p:sldId id="556" r:id="rId53"/>
    <p:sldId id="550" r:id="rId54"/>
  </p:sldIdLst>
  <p:sldSz cx="12188825" cy="6858000"/>
  <p:notesSz cx="7010400" cy="9296400"/>
  <p:custDataLst>
    <p:tags r:id="rId57"/>
  </p:custDataLst>
  <p:defaultTextStyle>
    <a:defPPr>
      <a:defRPr lang="en-US"/>
    </a:defPPr>
    <a:lvl1pPr marL="0" algn="l" defTabSz="608600" rtl="0" eaLnBrk="1" latinLnBrk="0" hangingPunct="1">
      <a:defRPr sz="2400" kern="1200">
        <a:solidFill>
          <a:schemeClr val="tx1"/>
        </a:solidFill>
        <a:latin typeface="+mn-lt"/>
        <a:ea typeface="+mn-ea"/>
        <a:cs typeface="+mn-cs"/>
      </a:defRPr>
    </a:lvl1pPr>
    <a:lvl2pPr marL="608600" algn="l" defTabSz="608600" rtl="0" eaLnBrk="1" latinLnBrk="0" hangingPunct="1">
      <a:defRPr sz="2400" kern="1200">
        <a:solidFill>
          <a:schemeClr val="tx1"/>
        </a:solidFill>
        <a:latin typeface="+mn-lt"/>
        <a:ea typeface="+mn-ea"/>
        <a:cs typeface="+mn-cs"/>
      </a:defRPr>
    </a:lvl2pPr>
    <a:lvl3pPr marL="1217198" algn="l" defTabSz="608600" rtl="0" eaLnBrk="1" latinLnBrk="0" hangingPunct="1">
      <a:defRPr sz="2400" kern="1200">
        <a:solidFill>
          <a:schemeClr val="tx1"/>
        </a:solidFill>
        <a:latin typeface="+mn-lt"/>
        <a:ea typeface="+mn-ea"/>
        <a:cs typeface="+mn-cs"/>
      </a:defRPr>
    </a:lvl3pPr>
    <a:lvl4pPr marL="1825798" algn="l" defTabSz="608600" rtl="0" eaLnBrk="1" latinLnBrk="0" hangingPunct="1">
      <a:defRPr sz="2400" kern="1200">
        <a:solidFill>
          <a:schemeClr val="tx1"/>
        </a:solidFill>
        <a:latin typeface="+mn-lt"/>
        <a:ea typeface="+mn-ea"/>
        <a:cs typeface="+mn-cs"/>
      </a:defRPr>
    </a:lvl4pPr>
    <a:lvl5pPr marL="2434398" algn="l" defTabSz="608600" rtl="0" eaLnBrk="1" latinLnBrk="0" hangingPunct="1">
      <a:defRPr sz="2400" kern="1200">
        <a:solidFill>
          <a:schemeClr val="tx1"/>
        </a:solidFill>
        <a:latin typeface="+mn-lt"/>
        <a:ea typeface="+mn-ea"/>
        <a:cs typeface="+mn-cs"/>
      </a:defRPr>
    </a:lvl5pPr>
    <a:lvl6pPr marL="3042997" algn="l" defTabSz="608600" rtl="0" eaLnBrk="1" latinLnBrk="0" hangingPunct="1">
      <a:defRPr sz="2400" kern="1200">
        <a:solidFill>
          <a:schemeClr val="tx1"/>
        </a:solidFill>
        <a:latin typeface="+mn-lt"/>
        <a:ea typeface="+mn-ea"/>
        <a:cs typeface="+mn-cs"/>
      </a:defRPr>
    </a:lvl6pPr>
    <a:lvl7pPr marL="3651596" algn="l" defTabSz="608600" rtl="0" eaLnBrk="1" latinLnBrk="0" hangingPunct="1">
      <a:defRPr sz="2400" kern="1200">
        <a:solidFill>
          <a:schemeClr val="tx1"/>
        </a:solidFill>
        <a:latin typeface="+mn-lt"/>
        <a:ea typeface="+mn-ea"/>
        <a:cs typeface="+mn-cs"/>
      </a:defRPr>
    </a:lvl7pPr>
    <a:lvl8pPr marL="4260194" algn="l" defTabSz="608600" rtl="0" eaLnBrk="1" latinLnBrk="0" hangingPunct="1">
      <a:defRPr sz="2400" kern="1200">
        <a:solidFill>
          <a:schemeClr val="tx1"/>
        </a:solidFill>
        <a:latin typeface="+mn-lt"/>
        <a:ea typeface="+mn-ea"/>
        <a:cs typeface="+mn-cs"/>
      </a:defRPr>
    </a:lvl8pPr>
    <a:lvl9pPr marL="4868794" algn="l" defTabSz="6086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7" userDrawn="1">
          <p15:clr>
            <a:srgbClr val="A4A3A4"/>
          </p15:clr>
        </p15:guide>
        <p15:guide id="2" orient="horz" pos="2601"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CD Travel"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2C1"/>
    <a:srgbClr val="00518E"/>
    <a:srgbClr val="008AF2"/>
    <a:srgbClr val="D5DDE5"/>
    <a:srgbClr val="00313E"/>
    <a:srgbClr val="003F50"/>
    <a:srgbClr val="324715"/>
    <a:srgbClr val="121A08"/>
    <a:srgbClr val="AF1198"/>
    <a:srgbClr val="1A260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8" autoAdjust="0"/>
    <p:restoredTop sz="90450" autoAdjust="0"/>
  </p:normalViewPr>
  <p:slideViewPr>
    <p:cSldViewPr snapToGrid="0" snapToObjects="1">
      <p:cViewPr>
        <p:scale>
          <a:sx n="70" d="100"/>
          <a:sy n="70" d="100"/>
        </p:scale>
        <p:origin x="872" y="512"/>
      </p:cViewPr>
      <p:guideLst>
        <p:guide orient="horz" pos="1067"/>
        <p:guide orient="horz" pos="2601"/>
        <p:guide pos="3840"/>
      </p:guideLst>
    </p:cSldViewPr>
  </p:slideViewPr>
  <p:outlineViewPr>
    <p:cViewPr>
      <p:scale>
        <a:sx n="33" d="100"/>
        <a:sy n="33" d="100"/>
      </p:scale>
      <p:origin x="0" y="2002"/>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86" d="100"/>
          <a:sy n="86" d="100"/>
        </p:scale>
        <p:origin x="-3762" y="-96"/>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tags" Target="tags/tag1.xml"/><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7CB91E1-5AA1-4D90-A333-79394B8105A6}" type="datetimeFigureOut">
              <a:rPr lang="en-US" smtClean="0"/>
              <a:t>12/7/17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701F460-341B-4616-833F-028D7F96FCB7}" type="slidenum">
              <a:rPr lang="en-US" smtClean="0"/>
              <a:t>‹#›</a:t>
            </a:fld>
            <a:endParaRPr lang="en-US" dirty="0"/>
          </a:p>
        </p:txBody>
      </p:sp>
    </p:spTree>
    <p:extLst>
      <p:ext uri="{BB962C8B-B14F-4D97-AF65-F5344CB8AC3E}">
        <p14:creationId xmlns:p14="http://schemas.microsoft.com/office/powerpoint/2010/main" val="2772448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4EBFA79-8070-4797-B880-07A67A8B83D5}" type="datetimeFigureOut">
              <a:rPr lang="en-US" smtClean="0"/>
              <a:t>12/7/17</a:t>
            </a:fld>
            <a:endParaRPr lang="en-US" dirty="0"/>
          </a:p>
        </p:txBody>
      </p:sp>
      <p:sp>
        <p:nvSpPr>
          <p:cNvPr id="4" name="Slide Image Placeholder 3"/>
          <p:cNvSpPr>
            <a:spLocks noGrp="1" noRot="1" noChangeAspect="1"/>
          </p:cNvSpPr>
          <p:nvPr>
            <p:ph type="sldImg" idx="2"/>
          </p:nvPr>
        </p:nvSpPr>
        <p:spPr>
          <a:xfrm>
            <a:off x="1371600" y="696913"/>
            <a:ext cx="4267200" cy="24003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3404948"/>
            <a:ext cx="5608320" cy="5194223"/>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F43AC18-D19C-43F0-A738-05168BEE3308}" type="slidenum">
              <a:rPr lang="en-US" smtClean="0"/>
              <a:t>‹#›</a:t>
            </a:fld>
            <a:endParaRPr lang="en-US" dirty="0"/>
          </a:p>
        </p:txBody>
      </p:sp>
    </p:spTree>
    <p:extLst>
      <p:ext uri="{BB962C8B-B14F-4D97-AF65-F5344CB8AC3E}">
        <p14:creationId xmlns:p14="http://schemas.microsoft.com/office/powerpoint/2010/main" val="1237477147"/>
      </p:ext>
    </p:extLst>
  </p:cSld>
  <p:clrMap bg1="lt1" tx1="dk1" bg2="lt2" tx2="dk2" accent1="accent1" accent2="accent2" accent3="accent3" accent4="accent4" accent5="accent5" accent6="accent6" hlink="hlink" folHlink="folHlink"/>
  <p:notesStyle>
    <a:lvl1pPr marL="0" algn="l" defTabSz="1217198" rtl="0" eaLnBrk="1" latinLnBrk="0" hangingPunct="1">
      <a:defRPr sz="1200" kern="1200">
        <a:solidFill>
          <a:schemeClr val="tx1"/>
        </a:solidFill>
        <a:latin typeface="+mn-lt"/>
        <a:ea typeface="+mn-ea"/>
        <a:cs typeface="+mn-cs"/>
      </a:defRPr>
    </a:lvl1pPr>
    <a:lvl2pPr marL="608600" algn="l" defTabSz="1217198" rtl="0" eaLnBrk="1" latinLnBrk="0" hangingPunct="1">
      <a:defRPr sz="1100" kern="1200">
        <a:solidFill>
          <a:schemeClr val="tx1"/>
        </a:solidFill>
        <a:latin typeface="+mn-lt"/>
        <a:ea typeface="+mn-ea"/>
        <a:cs typeface="+mn-cs"/>
      </a:defRPr>
    </a:lvl2pPr>
    <a:lvl3pPr marL="1217198" algn="l" defTabSz="1217198" rtl="0" eaLnBrk="1" latinLnBrk="0" hangingPunct="1">
      <a:defRPr sz="1100" kern="1200">
        <a:solidFill>
          <a:schemeClr val="tx1"/>
        </a:solidFill>
        <a:latin typeface="+mn-lt"/>
        <a:ea typeface="+mn-ea"/>
        <a:cs typeface="+mn-cs"/>
      </a:defRPr>
    </a:lvl3pPr>
    <a:lvl4pPr marL="1825798" algn="l" defTabSz="1217198" rtl="0" eaLnBrk="1" latinLnBrk="0" hangingPunct="1">
      <a:defRPr sz="1100" kern="1200">
        <a:solidFill>
          <a:schemeClr val="tx1"/>
        </a:solidFill>
        <a:latin typeface="+mn-lt"/>
        <a:ea typeface="+mn-ea"/>
        <a:cs typeface="+mn-cs"/>
      </a:defRPr>
    </a:lvl4pPr>
    <a:lvl5pPr marL="2434398" algn="l" defTabSz="1217198" rtl="0" eaLnBrk="1" latinLnBrk="0" hangingPunct="1">
      <a:defRPr sz="1100" kern="1200">
        <a:solidFill>
          <a:schemeClr val="tx1"/>
        </a:solidFill>
        <a:latin typeface="+mn-lt"/>
        <a:ea typeface="+mn-ea"/>
        <a:cs typeface="+mn-cs"/>
      </a:defRPr>
    </a:lvl5pPr>
    <a:lvl6pPr marL="3042997" algn="l" defTabSz="1217198" rtl="0" eaLnBrk="1" latinLnBrk="0" hangingPunct="1">
      <a:defRPr sz="1600" kern="1200">
        <a:solidFill>
          <a:schemeClr val="tx1"/>
        </a:solidFill>
        <a:latin typeface="+mn-lt"/>
        <a:ea typeface="+mn-ea"/>
        <a:cs typeface="+mn-cs"/>
      </a:defRPr>
    </a:lvl6pPr>
    <a:lvl7pPr marL="3651596" algn="l" defTabSz="1217198" rtl="0" eaLnBrk="1" latinLnBrk="0" hangingPunct="1">
      <a:defRPr sz="1600" kern="1200">
        <a:solidFill>
          <a:schemeClr val="tx1"/>
        </a:solidFill>
        <a:latin typeface="+mn-lt"/>
        <a:ea typeface="+mn-ea"/>
        <a:cs typeface="+mn-cs"/>
      </a:defRPr>
    </a:lvl7pPr>
    <a:lvl8pPr marL="4260194" algn="l" defTabSz="1217198" rtl="0" eaLnBrk="1" latinLnBrk="0" hangingPunct="1">
      <a:defRPr sz="1600" kern="1200">
        <a:solidFill>
          <a:schemeClr val="tx1"/>
        </a:solidFill>
        <a:latin typeface="+mn-lt"/>
        <a:ea typeface="+mn-ea"/>
        <a:cs typeface="+mn-cs"/>
      </a:defRPr>
    </a:lvl8pPr>
    <a:lvl9pPr marL="4868794" algn="l" defTabSz="121719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a:t>All small supplier who want to know about ASTA – this is a work shop about doing businesses in the travel agent channel</a:t>
            </a:r>
          </a:p>
          <a:p>
            <a:r>
              <a:rPr lang="en-US" dirty="0"/>
              <a:t>101 for travel supplier </a:t>
            </a:r>
          </a:p>
          <a:p>
            <a:r>
              <a:rPr lang="en-US" dirty="0"/>
              <a:t>Workshop</a:t>
            </a:r>
          </a:p>
          <a:p>
            <a:endParaRPr lang="en-US" dirty="0"/>
          </a:p>
          <a:p>
            <a:r>
              <a:rPr lang="en-US" dirty="0"/>
              <a:t>How to get your product sold by a professional travel advisor</a:t>
            </a:r>
          </a:p>
          <a:p>
            <a:endParaRPr lang="en-US" dirty="0"/>
          </a:p>
          <a:p>
            <a:r>
              <a:rPr lang="en-US" dirty="0"/>
              <a:t>Expanding your sell force</a:t>
            </a:r>
          </a:p>
        </p:txBody>
      </p:sp>
      <p:sp>
        <p:nvSpPr>
          <p:cNvPr id="4" name="Slide Number Placeholder 3"/>
          <p:cNvSpPr>
            <a:spLocks noGrp="1"/>
          </p:cNvSpPr>
          <p:nvPr>
            <p:ph type="sldNum" sz="quarter" idx="10"/>
          </p:nvPr>
        </p:nvSpPr>
        <p:spPr/>
        <p:txBody>
          <a:bodyPr/>
          <a:lstStyle/>
          <a:p>
            <a:fld id="{56E1E3FB-8958-4EB8-A12E-B8BFB519B4A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171342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96913"/>
            <a:ext cx="4267200" cy="2400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11</a:t>
            </a:fld>
            <a:endParaRPr lang="en-US" dirty="0"/>
          </a:p>
        </p:txBody>
      </p:sp>
    </p:spTree>
    <p:extLst>
      <p:ext uri="{BB962C8B-B14F-4D97-AF65-F5344CB8AC3E}">
        <p14:creationId xmlns:p14="http://schemas.microsoft.com/office/powerpoint/2010/main" val="369222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96913"/>
            <a:ext cx="4267200" cy="24003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terms of NACTA members’ business models, the largest share </a:t>
            </a:r>
            <a:r>
              <a:rPr lang="en-US" baseline="0" dirty="0"/>
              <a:t>is Hosted Independent </a:t>
            </a:r>
            <a:r>
              <a:rPr lang="en-US" dirty="0"/>
              <a:t>(with members’ own business names working through a host agency)</a:t>
            </a:r>
            <a:r>
              <a:rPr lang="en-US" baseline="0" dirty="0"/>
              <a:t>, accounting for about half of NACTA membership (48%), followed by one third of NACTA members being Fully Independent (</a:t>
            </a:r>
            <a:r>
              <a:rPr lang="en-US" dirty="0"/>
              <a:t>no hosts, direct deals with suppliers).</a:t>
            </a:r>
            <a:endParaRPr lang="en-US" baseline="0" dirty="0"/>
          </a:p>
          <a:p>
            <a:pPr marL="174708" indent="-174708">
              <a:buFont typeface="Arial" panose="020B0604020202020204" pitchFamily="34" charset="0"/>
              <a:buChar char="•"/>
            </a:pPr>
            <a:r>
              <a:rPr lang="en-US" dirty="0"/>
              <a:t>Less than</a:t>
            </a:r>
            <a:r>
              <a:rPr lang="en-US" baseline="0" dirty="0"/>
              <a:t> one in ten (8%) members are franchise or host branded (business name is based on host agency or franchise) and just 6% survey respondents indicated that they are employees of other agencies.</a:t>
            </a:r>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12</a:t>
            </a:fld>
            <a:endParaRPr lang="en-US" dirty="0"/>
          </a:p>
        </p:txBody>
      </p:sp>
    </p:spTree>
    <p:extLst>
      <p:ext uri="{BB962C8B-B14F-4D97-AF65-F5344CB8AC3E}">
        <p14:creationId xmlns:p14="http://schemas.microsoft.com/office/powerpoint/2010/main" val="3698335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According Census Bureau, there were 9,507 travel agency firms with</a:t>
            </a:r>
            <a:r>
              <a:rPr lang="en-US" baseline="0" dirty="0"/>
              <a:t> employees </a:t>
            </a:r>
            <a:r>
              <a:rPr lang="en-US" dirty="0"/>
              <a:t>in the U.S.</a:t>
            </a:r>
            <a:r>
              <a:rPr lang="en-US" baseline="0" dirty="0"/>
              <a:t> in 2013 (latest data available).</a:t>
            </a:r>
          </a:p>
          <a:p>
            <a:pPr marL="174708" indent="-174708">
              <a:buFont typeface="Arial" panose="020B0604020202020204" pitchFamily="34" charset="0"/>
              <a:buChar char="•"/>
            </a:pPr>
            <a:r>
              <a:rPr lang="en-US" baseline="0" dirty="0"/>
              <a:t>Meanwhile, there were 26,827 one-person firms that have no employees.</a:t>
            </a:r>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13</a:t>
            </a:fld>
            <a:endParaRPr lang="en-US" dirty="0"/>
          </a:p>
        </p:txBody>
      </p:sp>
    </p:spTree>
    <p:extLst>
      <p:ext uri="{BB962C8B-B14F-4D97-AF65-F5344CB8AC3E}">
        <p14:creationId xmlns:p14="http://schemas.microsoft.com/office/powerpoint/2010/main" val="3066468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 From the agency profile report 2016</a:t>
            </a:r>
          </a:p>
          <a:p>
            <a:pPr marL="174708" indent="-174708" defTabSz="1240325">
              <a:buFont typeface="Arial" panose="020B0604020202020204" pitchFamily="34" charset="0"/>
              <a:buChar char="•"/>
            </a:pPr>
            <a:r>
              <a:rPr lang="en-US" dirty="0"/>
              <a:t>In terms of travel agency location types, home-based agencies account for 44% of survey responding agencies, followed by retail location agencies (35%) and office location agencies (15%). The primary reason for the shift of locations is probably cost associated.</a:t>
            </a:r>
          </a:p>
          <a:p>
            <a:pPr marL="174708" indent="-174708">
              <a:buFont typeface="Arial" panose="020B0604020202020204" pitchFamily="34" charset="0"/>
              <a:buChar char="•"/>
            </a:pPr>
            <a:r>
              <a:rPr lang="en-US" dirty="0"/>
              <a:t>Retail location agencies operate at brick-and-mortar</a:t>
            </a:r>
            <a:r>
              <a:rPr lang="en-US" baseline="0" dirty="0"/>
              <a:t> store fronts, while office location agencies operate within office buildings or office parks where there are no other retail stores immediately nearby or the general public cannot easily see. Corporate travel agencies (aka TMCs) tend to fall under the latter category.</a:t>
            </a:r>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14</a:t>
            </a:fld>
            <a:endParaRPr lang="en-US" dirty="0"/>
          </a:p>
        </p:txBody>
      </p:sp>
    </p:spTree>
    <p:extLst>
      <p:ext uri="{BB962C8B-B14F-4D97-AF65-F5344CB8AC3E}">
        <p14:creationId xmlns:p14="http://schemas.microsoft.com/office/powerpoint/2010/main" val="1046890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1240325">
              <a:buFont typeface="Arial" panose="020B0604020202020204" pitchFamily="34" charset="0"/>
              <a:buChar char="•"/>
              <a:defRPr/>
            </a:pPr>
            <a:r>
              <a:rPr lang="en-US" dirty="0"/>
              <a:t>Six in ten (59%) of ASTA agencies have employees and/or independent contractors (ICs). The remaining 41 percent are one-person agencies or independent agents.</a:t>
            </a:r>
          </a:p>
          <a:p>
            <a:pPr marL="174708" indent="-174708" defTabSz="1240325">
              <a:buFont typeface="Arial" panose="020B0604020202020204" pitchFamily="34" charset="0"/>
              <a:buChar char="•"/>
              <a:defRPr/>
            </a:pPr>
            <a:r>
              <a:rPr lang="en-US" dirty="0"/>
              <a:t>For those agencies that hire employees or engage ICs, the average number of full-time employees is 10, the average number of part-time employees is 2, and the average number of ICs is 13 in 2016.</a:t>
            </a:r>
          </a:p>
          <a:p>
            <a:pPr marL="174708" indent="-174708" defTabSz="1240325">
              <a:buFont typeface="Arial" panose="020B0604020202020204" pitchFamily="34" charset="0"/>
              <a:buChar char="•"/>
              <a:defRPr/>
            </a:pPr>
            <a:r>
              <a:rPr lang="en-US" dirty="0"/>
              <a:t>The number of full-time employees and ICs are fluctuating compared to each other in recent years. This suggests that agencies are still experimenting with the right mix of employees and ICs.</a:t>
            </a:r>
          </a:p>
        </p:txBody>
      </p:sp>
      <p:sp>
        <p:nvSpPr>
          <p:cNvPr id="4" name="Slide Number Placeholder 3"/>
          <p:cNvSpPr>
            <a:spLocks noGrp="1"/>
          </p:cNvSpPr>
          <p:nvPr>
            <p:ph type="sldNum" sz="quarter" idx="10"/>
          </p:nvPr>
        </p:nvSpPr>
        <p:spPr/>
        <p:txBody>
          <a:bodyPr/>
          <a:lstStyle/>
          <a:p>
            <a:fld id="{5F43AC18-D19C-43F0-A738-05168BEE3308}" type="slidenum">
              <a:rPr lang="en-US" smtClean="0"/>
              <a:t>15</a:t>
            </a:fld>
            <a:endParaRPr lang="en-US" dirty="0"/>
          </a:p>
        </p:txBody>
      </p:sp>
    </p:spTree>
    <p:extLst>
      <p:ext uri="{BB962C8B-B14F-4D97-AF65-F5344CB8AC3E}">
        <p14:creationId xmlns:p14="http://schemas.microsoft.com/office/powerpoint/2010/main" val="140470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1240325">
              <a:buFont typeface="Arial" panose="020B0604020202020204" pitchFamily="34" charset="0"/>
              <a:buChar char="•"/>
              <a:defRPr/>
            </a:pPr>
            <a:r>
              <a:rPr lang="en-US" dirty="0"/>
              <a:t>One in six (16%) survey responding ASTA member agencies produced more than $5 million in 2015, consistent with industry trends in recent years.</a:t>
            </a:r>
          </a:p>
          <a:p>
            <a:pPr marL="174708" indent="-174708" defTabSz="1240325">
              <a:buFont typeface="Arial" panose="020B0604020202020204" pitchFamily="34" charset="0"/>
              <a:buChar char="•"/>
              <a:defRPr/>
            </a:pPr>
            <a:r>
              <a:rPr lang="en-US" baseline="0" dirty="0"/>
              <a:t>Half of annual survey respondents indicated that they sold less than $1 million in 2015.</a:t>
            </a:r>
          </a:p>
          <a:p>
            <a:pPr marL="174708" indent="-174708" defTabSz="1240325">
              <a:buFont typeface="Arial" panose="020B0604020202020204" pitchFamily="34" charset="0"/>
              <a:buChar char="•"/>
              <a:defRPr/>
            </a:pPr>
            <a:r>
              <a:rPr lang="en-US" baseline="0" dirty="0"/>
              <a:t>Note that survey respondents do not represent the entire ASTA membership and our Premium and CAC agency members typically represent large agencies that are big producers.</a:t>
            </a:r>
            <a:endParaRPr lang="en-US" dirty="0"/>
          </a:p>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16</a:t>
            </a:fld>
            <a:endParaRPr lang="en-US" dirty="0"/>
          </a:p>
        </p:txBody>
      </p:sp>
    </p:spTree>
    <p:extLst>
      <p:ext uri="{BB962C8B-B14F-4D97-AF65-F5344CB8AC3E}">
        <p14:creationId xmlns:p14="http://schemas.microsoft.com/office/powerpoint/2010/main" val="704787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1240325">
              <a:buFont typeface="Arial" panose="020B0604020202020204" pitchFamily="34" charset="0"/>
              <a:buChar char="•"/>
              <a:defRPr/>
            </a:pPr>
            <a:r>
              <a:rPr lang="en-US" dirty="0"/>
              <a:t>ASTA member agencies report that leisure products make up an average of 82% of total sales and corporate sales make up the remaining 18% of sales.</a:t>
            </a:r>
          </a:p>
          <a:p>
            <a:pPr marL="174708" indent="-174708" defTabSz="1240325">
              <a:buFont typeface="Arial" panose="020B0604020202020204" pitchFamily="34" charset="0"/>
              <a:buChar char="•"/>
              <a:defRPr/>
            </a:pPr>
            <a:r>
              <a:rPr lang="en-US" dirty="0"/>
              <a:t>Managed corporate travel makes up 6% of all ASTA member sales, with unmanaged corporate travel and other account for 12%.</a:t>
            </a:r>
          </a:p>
          <a:p>
            <a:pPr marL="174708" indent="-174708" defTabSz="1240325">
              <a:buFont typeface="Arial" panose="020B0604020202020204" pitchFamily="34" charset="0"/>
              <a:buChar char="•"/>
              <a:defRPr/>
            </a:pPr>
            <a:r>
              <a:rPr lang="en-US" dirty="0"/>
              <a:t>Unmanaged corporate travel indicates sales from those companies that currently do not have an official travel program or policy in place for managing employee travel</a:t>
            </a:r>
            <a:r>
              <a:rPr lang="en-US" dirty="0" smtClean="0"/>
              <a:t>.</a:t>
            </a:r>
          </a:p>
          <a:p>
            <a:pPr marL="174708" indent="-174708" defTabSz="1240325">
              <a:buFont typeface="Arial" panose="020B0604020202020204" pitchFamily="34" charset="0"/>
              <a:buChar char="•"/>
              <a:defRPr/>
            </a:pPr>
            <a:r>
              <a:rPr lang="en-US" dirty="0" smtClean="0"/>
              <a:t>Leisure sales are the the most profitable for both the</a:t>
            </a:r>
            <a:r>
              <a:rPr lang="en-US" baseline="0" dirty="0" smtClean="0"/>
              <a:t> selling travel agent &amp; DMC</a:t>
            </a:r>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17</a:t>
            </a:fld>
            <a:endParaRPr lang="en-US" dirty="0"/>
          </a:p>
        </p:txBody>
      </p:sp>
    </p:spTree>
    <p:extLst>
      <p:ext uri="{BB962C8B-B14F-4D97-AF65-F5344CB8AC3E}">
        <p14:creationId xmlns:p14="http://schemas.microsoft.com/office/powerpoint/2010/main" val="4172223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ASTA member profile research 2016</a:t>
            </a:r>
          </a:p>
          <a:p>
            <a:pPr marL="174708" indent="-174708" defTabSz="1240325">
              <a:buFont typeface="Arial" panose="020B0604020202020204" pitchFamily="34" charset="0"/>
              <a:buChar char="•"/>
              <a:defRPr/>
            </a:pPr>
            <a:r>
              <a:rPr lang="en-US" dirty="0"/>
              <a:t>When asking ASTA members about their sales mix, tour packages/all-inclusive resorts combined (36%) and cruise (26%) on average represent the largest shares of agencies sales measured in dollars, followed by air (20%).</a:t>
            </a:r>
          </a:p>
          <a:p>
            <a:pPr marL="174708" indent="-174708" defTabSz="1240325">
              <a:buFont typeface="Arial" panose="020B0604020202020204" pitchFamily="34" charset="0"/>
              <a:buChar char="•"/>
              <a:defRPr/>
            </a:pPr>
            <a:r>
              <a:rPr lang="en-US" dirty="0"/>
              <a:t>In 2015, for the first time, ASTA broke out “all-inclusive resorts” into its own category for average sales per category from tour packages/all-inclusive resorts. When broken out, tour packages segment (21%) no longer dominates. It will be interesting to see how this category trends over the next five years. </a:t>
            </a:r>
          </a:p>
        </p:txBody>
      </p:sp>
      <p:sp>
        <p:nvSpPr>
          <p:cNvPr id="4" name="Slide Number Placeholder 3"/>
          <p:cNvSpPr>
            <a:spLocks noGrp="1"/>
          </p:cNvSpPr>
          <p:nvPr>
            <p:ph type="sldNum" sz="quarter" idx="10"/>
          </p:nvPr>
        </p:nvSpPr>
        <p:spPr/>
        <p:txBody>
          <a:bodyPr/>
          <a:lstStyle/>
          <a:p>
            <a:fld id="{5F43AC18-D19C-43F0-A738-05168BEE3308}" type="slidenum">
              <a:rPr lang="en-US" smtClean="0"/>
              <a:t>18</a:t>
            </a:fld>
            <a:endParaRPr lang="en-US" dirty="0"/>
          </a:p>
        </p:txBody>
      </p:sp>
    </p:spTree>
    <p:extLst>
      <p:ext uri="{BB962C8B-B14F-4D97-AF65-F5344CB8AC3E}">
        <p14:creationId xmlns:p14="http://schemas.microsoft.com/office/powerpoint/2010/main" val="299425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Among various business models, the sales mix by segment varies. For corporate agencies (at least 70% of their sales come from corporate/business travel), air travel (55%) still dominates the overall sales volume, followed by hotel (21%). </a:t>
            </a:r>
          </a:p>
          <a:p>
            <a:pPr marL="174708" indent="-174708">
              <a:buFont typeface="Arial" panose="020B0604020202020204" pitchFamily="34" charset="0"/>
              <a:buChar char="•"/>
            </a:pPr>
            <a:r>
              <a:rPr lang="en-US" dirty="0"/>
              <a:t>As for retail leisure agencies, cruise (29%) accounts for nearly one third of sales volume, followed by tour packages (24%). </a:t>
            </a:r>
          </a:p>
          <a:p>
            <a:pPr marL="174708" indent="-174708">
              <a:buFont typeface="Arial" panose="020B0604020202020204" pitchFamily="34" charset="0"/>
              <a:buChar char="•"/>
            </a:pPr>
            <a:r>
              <a:rPr lang="en-US" dirty="0"/>
              <a:t>For one-person agencies (including independent agents), the sales mix is similar to retail leisure agencies with cruise (29%) and tour packages (22%) combined account for over half of the sales on average.</a:t>
            </a:r>
          </a:p>
        </p:txBody>
      </p:sp>
      <p:sp>
        <p:nvSpPr>
          <p:cNvPr id="4" name="Slide Number Placeholder 3"/>
          <p:cNvSpPr>
            <a:spLocks noGrp="1"/>
          </p:cNvSpPr>
          <p:nvPr>
            <p:ph type="sldNum" sz="quarter" idx="10"/>
          </p:nvPr>
        </p:nvSpPr>
        <p:spPr/>
        <p:txBody>
          <a:bodyPr/>
          <a:lstStyle/>
          <a:p>
            <a:fld id="{5F43AC18-D19C-43F0-A738-05168BEE3308}" type="slidenum">
              <a:rPr lang="en-US" smtClean="0"/>
              <a:t>19</a:t>
            </a:fld>
            <a:endParaRPr lang="en-US" dirty="0"/>
          </a:p>
        </p:txBody>
      </p:sp>
    </p:spTree>
    <p:extLst>
      <p:ext uri="{BB962C8B-B14F-4D97-AF65-F5344CB8AC3E}">
        <p14:creationId xmlns:p14="http://schemas.microsoft.com/office/powerpoint/2010/main" val="2754602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1240325">
              <a:buFont typeface="Arial" panose="020B0604020202020204" pitchFamily="34" charset="0"/>
              <a:buChar char="•"/>
              <a:defRPr/>
            </a:pPr>
            <a:r>
              <a:rPr lang="en-US" dirty="0"/>
              <a:t>The percentage of ASTA agency members with a direct membership in a consortium or franchise appeared to bounce back slightly in 2016. With the support from multiple consortia and franchise partners, ASTA members are reporting a higher percentage of affiliation with a consortium or franchise, thanks to those entities’ new membership programs with ASTA.</a:t>
            </a:r>
          </a:p>
          <a:p>
            <a:pPr marL="174708" indent="-174708" defTabSz="1240325">
              <a:buFont typeface="Arial" panose="020B0604020202020204" pitchFamily="34" charset="0"/>
              <a:buChar char="•"/>
              <a:defRPr/>
            </a:pPr>
            <a:r>
              <a:rPr lang="en-US" dirty="0"/>
              <a:t>Other possible reasons that a higher percentage of ASTA members are affiliated with a consortium or franchise are to obtain collective bargaining power on commission levels, marketing support or sales leads, just to name a few.</a:t>
            </a:r>
          </a:p>
          <a:p>
            <a:pPr marL="174708" indent="-174708" defTabSz="1240325">
              <a:buFont typeface="Arial" panose="020B0604020202020204" pitchFamily="34" charset="0"/>
              <a:buChar char="•"/>
              <a:defRPr/>
            </a:pPr>
            <a:r>
              <a:rPr lang="en-US" dirty="0"/>
              <a:t>Meanwhile, 13% of ASTA members use a host agency, consistent for the past 3 years.</a:t>
            </a:r>
          </a:p>
          <a:p>
            <a:pPr marL="174708" indent="-174708" defTabSz="1240325">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20</a:t>
            </a:fld>
            <a:endParaRPr lang="en-US" dirty="0"/>
          </a:p>
        </p:txBody>
      </p:sp>
    </p:spTree>
    <p:extLst>
      <p:ext uri="{BB962C8B-B14F-4D97-AF65-F5344CB8AC3E}">
        <p14:creationId xmlns:p14="http://schemas.microsoft.com/office/powerpoint/2010/main" val="361159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700">
                <a:solidFill>
                  <a:srgbClr val="FFFFFF"/>
                </a:solidFill>
                <a:latin typeface="Gill Sans" charset="0"/>
                <a:ea typeface="PingFang SC Regular" charset="0"/>
                <a:cs typeface="PingFang SC Regular" charset="0"/>
                <a:sym typeface="Gill Sans" charset="0"/>
              </a:defRPr>
            </a:lvl1pPr>
            <a:lvl2pPr marL="757066" indent="-291179">
              <a:defRPr sz="5700">
                <a:solidFill>
                  <a:srgbClr val="FFFFFF"/>
                </a:solidFill>
                <a:latin typeface="Gill Sans" charset="0"/>
                <a:ea typeface="PingFang SC Regular" charset="0"/>
                <a:cs typeface="PingFang SC Regular" charset="0"/>
                <a:sym typeface="Gill Sans" charset="0"/>
              </a:defRPr>
            </a:lvl2pPr>
            <a:lvl3pPr marL="1164717" indent="-232943">
              <a:defRPr sz="5700">
                <a:solidFill>
                  <a:srgbClr val="FFFFFF"/>
                </a:solidFill>
                <a:latin typeface="Gill Sans" charset="0"/>
                <a:ea typeface="PingFang SC Regular" charset="0"/>
                <a:cs typeface="PingFang SC Regular" charset="0"/>
                <a:sym typeface="Gill Sans" charset="0"/>
              </a:defRPr>
            </a:lvl3pPr>
            <a:lvl4pPr marL="1630604" indent="-232943">
              <a:defRPr sz="5700">
                <a:solidFill>
                  <a:srgbClr val="FFFFFF"/>
                </a:solidFill>
                <a:latin typeface="Gill Sans" charset="0"/>
                <a:ea typeface="PingFang SC Regular" charset="0"/>
                <a:cs typeface="PingFang SC Regular" charset="0"/>
                <a:sym typeface="Gill Sans" charset="0"/>
              </a:defRPr>
            </a:lvl4pPr>
            <a:lvl5pPr marL="2096491" indent="-232943">
              <a:defRPr sz="5700">
                <a:solidFill>
                  <a:srgbClr val="FFFFFF"/>
                </a:solidFill>
                <a:latin typeface="Gill Sans" charset="0"/>
                <a:ea typeface="PingFang SC Regular" charset="0"/>
                <a:cs typeface="PingFang SC Regular" charset="0"/>
                <a:sym typeface="Gill Sans" charset="0"/>
              </a:defRPr>
            </a:lvl5pPr>
            <a:lvl6pPr marL="2562377"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6pPr>
            <a:lvl7pPr marL="3028264"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7pPr>
            <a:lvl8pPr marL="3494151"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8pPr>
            <a:lvl9pPr marL="3960038"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9pPr>
          </a:lstStyle>
          <a:p>
            <a:fld id="{3193BF72-3DD6-490A-A3AB-DA5F519A037C}" type="slidenum">
              <a:rPr lang="en-US" altLang="en-US" sz="1200"/>
              <a:pPr/>
              <a:t>3</a:t>
            </a:fld>
            <a:endParaRPr lang="en-US" altLang="en-US" sz="1200" dirty="0"/>
          </a:p>
        </p:txBody>
      </p:sp>
    </p:spTree>
    <p:extLst>
      <p:ext uri="{BB962C8B-B14F-4D97-AF65-F5344CB8AC3E}">
        <p14:creationId xmlns:p14="http://schemas.microsoft.com/office/powerpoint/2010/main" val="4226882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1240325">
              <a:buFont typeface="Arial" panose="020B0604020202020204" pitchFamily="34" charset="0"/>
              <a:buChar char="•"/>
              <a:defRPr/>
            </a:pPr>
            <a:r>
              <a:rPr lang="en-US" dirty="0"/>
              <a:t>On average, NACTA members </a:t>
            </a:r>
            <a:r>
              <a:rPr lang="en-US" baseline="0" dirty="0"/>
              <a:t>have 16 years of travel industry experience.</a:t>
            </a:r>
          </a:p>
          <a:p>
            <a:pPr marL="174708" indent="-174708" defTabSz="1240325">
              <a:buFont typeface="Arial" panose="020B0604020202020204" pitchFamily="34" charset="0"/>
              <a:buChar char="•"/>
              <a:defRPr/>
            </a:pPr>
            <a:r>
              <a:rPr lang="en-US" baseline="0" dirty="0"/>
              <a:t>For those members who have 0 to 4 years of experiences, many of typically choose selling travel as their second careers.</a:t>
            </a:r>
            <a:endParaRPr lang="en-US" dirty="0"/>
          </a:p>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21</a:t>
            </a:fld>
            <a:endParaRPr lang="en-US" dirty="0"/>
          </a:p>
        </p:txBody>
      </p:sp>
    </p:spTree>
    <p:extLst>
      <p:ext uri="{BB962C8B-B14F-4D97-AF65-F5344CB8AC3E}">
        <p14:creationId xmlns:p14="http://schemas.microsoft.com/office/powerpoint/2010/main" val="223678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dirty="0"/>
              <a:t>One in five (21%) NACTA agents reported sales of over $500,000 last year, up from 17% the year before, showing that NACTA members continue to better themselves in selling travel as a profession.</a:t>
            </a:r>
          </a:p>
          <a:p>
            <a:pPr marL="291179" indent="-29117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22</a:t>
            </a:fld>
            <a:endParaRPr lang="en-US" dirty="0"/>
          </a:p>
        </p:txBody>
      </p:sp>
    </p:spTree>
    <p:extLst>
      <p:ext uri="{BB962C8B-B14F-4D97-AF65-F5344CB8AC3E}">
        <p14:creationId xmlns:p14="http://schemas.microsoft.com/office/powerpoint/2010/main" val="1143196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44D00A7B-0780-44E1-8E0A-F0356DB273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xmlns="" id="{C2EBC498-B58F-4630-8559-52B68B5005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Tx/>
              <a:buChar char="•"/>
            </a:pPr>
            <a:r>
              <a:rPr lang="en-US" altLang="en-US" dirty="0"/>
              <a:t>Speaking of selling specific destinations, in the NACTA member survey our</a:t>
            </a:r>
            <a:r>
              <a:rPr lang="en-US" altLang="en-US" baseline="0" dirty="0"/>
              <a:t> members</a:t>
            </a:r>
            <a:r>
              <a:rPr lang="en-US" altLang="en-US" dirty="0"/>
              <a:t> have indicated that Hawaiian Islands, The Bahamas and Anchorage are the top destinations that they sell travel to among a list of over 20 destinations. </a:t>
            </a:r>
          </a:p>
          <a:p>
            <a:pPr marL="174708" indent="-174708">
              <a:buFontTx/>
              <a:buChar char="•"/>
            </a:pPr>
            <a:r>
              <a:rPr lang="en-US" altLang="en-US" dirty="0"/>
              <a:t>We’re proud to say and show that our members are indeed selling travel to the destinations where NACTA and ASTA have held conferences, showcases and events over the years, and we thank our destination partners, especially Visit Anchorage, to be our host for this year’s NACTA Conference</a:t>
            </a:r>
            <a:r>
              <a:rPr lang="en-US" altLang="en-US" dirty="0" smtClean="0"/>
              <a:t>!</a:t>
            </a:r>
          </a:p>
          <a:p>
            <a:pPr marL="174708" indent="-174708">
              <a:buFontTx/>
              <a:buChar char="•"/>
            </a:pPr>
            <a:r>
              <a:rPr lang="en-US" altLang="en-US" dirty="0" smtClean="0"/>
              <a:t>US Sales to GREECE is expected to</a:t>
            </a:r>
            <a:r>
              <a:rPr lang="en-US" altLang="en-US" baseline="0" dirty="0" smtClean="0"/>
              <a:t> DOUBLE in 2019 with the major result coming from the 2019 ASTA Destination Expo</a:t>
            </a:r>
            <a:endParaRPr lang="en-US" altLang="en-US" dirty="0"/>
          </a:p>
        </p:txBody>
      </p:sp>
      <p:sp>
        <p:nvSpPr>
          <p:cNvPr id="37892" name="Slide Number Placeholder 3">
            <a:extLst>
              <a:ext uri="{FF2B5EF4-FFF2-40B4-BE49-F238E27FC236}">
                <a16:creationId xmlns:a16="http://schemas.microsoft.com/office/drawing/2014/main" xmlns="" id="{1667724B-F1AE-458D-AF3C-4AC33A31D1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700">
                <a:solidFill>
                  <a:srgbClr val="FFFFFF"/>
                </a:solidFill>
                <a:latin typeface="Gill Sans" charset="0"/>
                <a:cs typeface="PingFang SC Regular" charset="0"/>
                <a:sym typeface="Gill Sans" charset="0"/>
              </a:defRPr>
            </a:lvl1pPr>
            <a:lvl2pPr marL="757066" indent="-291179">
              <a:defRPr sz="5700">
                <a:solidFill>
                  <a:srgbClr val="FFFFFF"/>
                </a:solidFill>
                <a:latin typeface="Gill Sans" charset="0"/>
                <a:cs typeface="PingFang SC Regular" charset="0"/>
                <a:sym typeface="Gill Sans" charset="0"/>
              </a:defRPr>
            </a:lvl2pPr>
            <a:lvl3pPr marL="1164717" indent="-232943">
              <a:defRPr sz="5700">
                <a:solidFill>
                  <a:srgbClr val="FFFFFF"/>
                </a:solidFill>
                <a:latin typeface="Gill Sans" charset="0"/>
                <a:cs typeface="PingFang SC Regular" charset="0"/>
                <a:sym typeface="Gill Sans" charset="0"/>
              </a:defRPr>
            </a:lvl3pPr>
            <a:lvl4pPr marL="1630604" indent="-232943">
              <a:defRPr sz="5700">
                <a:solidFill>
                  <a:srgbClr val="FFFFFF"/>
                </a:solidFill>
                <a:latin typeface="Gill Sans" charset="0"/>
                <a:cs typeface="PingFang SC Regular" charset="0"/>
                <a:sym typeface="Gill Sans" charset="0"/>
              </a:defRPr>
            </a:lvl4pPr>
            <a:lvl5pPr marL="2096491" indent="-232943">
              <a:defRPr sz="5700">
                <a:solidFill>
                  <a:srgbClr val="FFFFFF"/>
                </a:solidFill>
                <a:latin typeface="Gill Sans" charset="0"/>
                <a:cs typeface="PingFang SC Regular" charset="0"/>
                <a:sym typeface="Gill Sans" charset="0"/>
              </a:defRPr>
            </a:lvl5pPr>
            <a:lvl6pPr marL="2562377" indent="-232943" eaLnBrk="0" fontAlgn="base" hangingPunct="0">
              <a:spcBef>
                <a:spcPct val="0"/>
              </a:spcBef>
              <a:spcAft>
                <a:spcPct val="0"/>
              </a:spcAft>
              <a:defRPr sz="5700">
                <a:solidFill>
                  <a:srgbClr val="FFFFFF"/>
                </a:solidFill>
                <a:latin typeface="Gill Sans" charset="0"/>
                <a:cs typeface="PingFang SC Regular" charset="0"/>
                <a:sym typeface="Gill Sans" charset="0"/>
              </a:defRPr>
            </a:lvl6pPr>
            <a:lvl7pPr marL="3028264" indent="-232943" eaLnBrk="0" fontAlgn="base" hangingPunct="0">
              <a:spcBef>
                <a:spcPct val="0"/>
              </a:spcBef>
              <a:spcAft>
                <a:spcPct val="0"/>
              </a:spcAft>
              <a:defRPr sz="5700">
                <a:solidFill>
                  <a:srgbClr val="FFFFFF"/>
                </a:solidFill>
                <a:latin typeface="Gill Sans" charset="0"/>
                <a:cs typeface="PingFang SC Regular" charset="0"/>
                <a:sym typeface="Gill Sans" charset="0"/>
              </a:defRPr>
            </a:lvl7pPr>
            <a:lvl8pPr marL="3494151" indent="-232943" eaLnBrk="0" fontAlgn="base" hangingPunct="0">
              <a:spcBef>
                <a:spcPct val="0"/>
              </a:spcBef>
              <a:spcAft>
                <a:spcPct val="0"/>
              </a:spcAft>
              <a:defRPr sz="5700">
                <a:solidFill>
                  <a:srgbClr val="FFFFFF"/>
                </a:solidFill>
                <a:latin typeface="Gill Sans" charset="0"/>
                <a:cs typeface="PingFang SC Regular" charset="0"/>
                <a:sym typeface="Gill Sans" charset="0"/>
              </a:defRPr>
            </a:lvl8pPr>
            <a:lvl9pPr marL="3960038" indent="-232943" eaLnBrk="0" fontAlgn="base" hangingPunct="0">
              <a:spcBef>
                <a:spcPct val="0"/>
              </a:spcBef>
              <a:spcAft>
                <a:spcPct val="0"/>
              </a:spcAft>
              <a:defRPr sz="5700">
                <a:solidFill>
                  <a:srgbClr val="FFFFFF"/>
                </a:solidFill>
                <a:latin typeface="Gill Sans" charset="0"/>
                <a:cs typeface="PingFang SC Regular" charset="0"/>
                <a:sym typeface="Gill Sans" charset="0"/>
              </a:defRPr>
            </a:lvl9pPr>
          </a:lstStyle>
          <a:p>
            <a:fld id="{A36CE4F4-5070-436B-8C46-96992B2D705F}" type="slidenum">
              <a:rPr lang="en-US" altLang="en-US" sz="1200"/>
              <a:pPr/>
              <a:t>23</a:t>
            </a:fld>
            <a:endParaRPr lang="en-US" altLang="en-US" sz="1200" dirty="0"/>
          </a:p>
        </p:txBody>
      </p:sp>
    </p:spTree>
    <p:extLst>
      <p:ext uri="{BB962C8B-B14F-4D97-AF65-F5344CB8AC3E}">
        <p14:creationId xmlns:p14="http://schemas.microsoft.com/office/powerpoint/2010/main" val="1945743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dirty="0"/>
              <a:t>NACTA agents indicated that group travel (10+ people) represents an average of 22% in their 2015 annual sales, a big revenue generating category for many NACTA members</a:t>
            </a:r>
            <a:r>
              <a:rPr lang="en-US" dirty="0" smtClean="0"/>
              <a:t>.</a:t>
            </a:r>
          </a:p>
          <a:p>
            <a:pPr marL="291179" indent="-291179">
              <a:buFont typeface="Arial" panose="020B0604020202020204" pitchFamily="34" charset="0"/>
              <a:buChar char="•"/>
            </a:pPr>
            <a:r>
              <a:rPr lang="en-US" dirty="0" smtClean="0"/>
              <a:t>NACTA</a:t>
            </a:r>
            <a:r>
              <a:rPr lang="en-US" baseline="0" dirty="0" smtClean="0"/>
              <a:t> agents rely on local DMCs for </a:t>
            </a:r>
            <a:r>
              <a:rPr lang="en-US" baseline="0" dirty="0" err="1" smtClean="0"/>
              <a:t>theirdestination</a:t>
            </a:r>
            <a:r>
              <a:rPr lang="en-US" baseline="0" dirty="0" smtClean="0"/>
              <a:t> expertise</a:t>
            </a:r>
            <a:endParaRPr lang="en-US" dirty="0"/>
          </a:p>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24</a:t>
            </a:fld>
            <a:endParaRPr lang="en-US" dirty="0"/>
          </a:p>
        </p:txBody>
      </p:sp>
    </p:spTree>
    <p:extLst>
      <p:ext uri="{BB962C8B-B14F-4D97-AF65-F5344CB8AC3E}">
        <p14:creationId xmlns:p14="http://schemas.microsoft.com/office/powerpoint/2010/main" val="1402381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1240325">
              <a:buFont typeface="Arial" panose="020B0604020202020204" pitchFamily="34" charset="0"/>
              <a:buChar char="•"/>
              <a:defRPr/>
            </a:pPr>
            <a:r>
              <a:rPr lang="en-US" dirty="0"/>
              <a:t>Over nine</a:t>
            </a:r>
            <a:r>
              <a:rPr lang="en-US" baseline="0" dirty="0"/>
              <a:t> in 10 agencies attended at least one trade show or conference annually.</a:t>
            </a:r>
          </a:p>
          <a:p>
            <a:pPr marL="171450" indent="-171450" defTabSz="1240325">
              <a:buFont typeface="Arial" panose="020B0604020202020204" pitchFamily="34" charset="0"/>
              <a:buChar char="•"/>
              <a:defRPr/>
            </a:pPr>
            <a:r>
              <a:rPr lang="en-US" baseline="0" dirty="0"/>
              <a:t>In 2013, agencies that attended more than 3 trade shows/conferences increased to 50%, the highest level observed over that period.</a:t>
            </a:r>
          </a:p>
          <a:p>
            <a:pPr marL="171450" indent="-171450" defTabSz="1240325">
              <a:buFont typeface="Arial" panose="020B0604020202020204" pitchFamily="34" charset="0"/>
              <a:buChar char="•"/>
              <a:defRPr/>
            </a:pPr>
            <a:r>
              <a:rPr lang="en-US" baseline="0" dirty="0"/>
              <a:t>Most of the increase of attendances came from 1-2 trade shows to 3-4 trade shows</a:t>
            </a:r>
            <a:r>
              <a:rPr lang="en-US" baseline="0" dirty="0" smtClean="0"/>
              <a:t>.</a:t>
            </a:r>
          </a:p>
          <a:p>
            <a:pPr marL="171450" indent="-171450" defTabSz="1240325">
              <a:buFont typeface="Arial" panose="020B0604020202020204" pitchFamily="34" charset="0"/>
              <a:buChar char="•"/>
              <a:defRPr/>
            </a:pPr>
            <a:r>
              <a:rPr lang="en-US" baseline="0" dirty="0" smtClean="0"/>
              <a:t>Attendees ASTA/NACTA international events #1 reason is to meet local DMCs, hotels &amp; tour operators</a:t>
            </a:r>
            <a:endParaRPr lang="en-US" dirty="0"/>
          </a:p>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25</a:t>
            </a:fld>
            <a:endParaRPr lang="en-US" dirty="0"/>
          </a:p>
        </p:txBody>
      </p:sp>
    </p:spTree>
    <p:extLst>
      <p:ext uri="{BB962C8B-B14F-4D97-AF65-F5344CB8AC3E}">
        <p14:creationId xmlns:p14="http://schemas.microsoft.com/office/powerpoint/2010/main" val="87621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1240325">
              <a:buFont typeface="Arial" panose="020B0604020202020204" pitchFamily="34" charset="0"/>
              <a:buChar char="•"/>
              <a:defRPr/>
            </a:pPr>
            <a:r>
              <a:rPr lang="en-US" dirty="0"/>
              <a:t>Consistently, more</a:t>
            </a:r>
            <a:r>
              <a:rPr lang="en-US" baseline="0" dirty="0"/>
              <a:t> than 8 out of 10 agencies indicated that FAM Trips are very effective in helping them to sell a destination.</a:t>
            </a:r>
          </a:p>
          <a:p>
            <a:pPr marL="171450" indent="-171450" defTabSz="1240325">
              <a:buFont typeface="Arial" panose="020B0604020202020204" pitchFamily="34" charset="0"/>
              <a:buChar char="•"/>
              <a:defRPr/>
            </a:pPr>
            <a:r>
              <a:rPr lang="en-US" baseline="0" dirty="0"/>
              <a:t>With the popularity of experiential travel on the rise for consumers in recent years, travel agents that can draw their own first-hand experience from the FAM trips will help them stand out in the crowd in terms of selling specific destinations.</a:t>
            </a:r>
            <a:endParaRPr lang="en-US" dirty="0"/>
          </a:p>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26</a:t>
            </a:fld>
            <a:endParaRPr lang="en-US" dirty="0"/>
          </a:p>
        </p:txBody>
      </p:sp>
    </p:spTree>
    <p:extLst>
      <p:ext uri="{BB962C8B-B14F-4D97-AF65-F5344CB8AC3E}">
        <p14:creationId xmlns:p14="http://schemas.microsoft.com/office/powerpoint/2010/main" val="1893132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27</a:t>
            </a:fld>
            <a:endParaRPr lang="en-US" dirty="0"/>
          </a:p>
        </p:txBody>
      </p:sp>
    </p:spTree>
    <p:extLst>
      <p:ext uri="{BB962C8B-B14F-4D97-AF65-F5344CB8AC3E}">
        <p14:creationId xmlns:p14="http://schemas.microsoft.com/office/powerpoint/2010/main" val="1199313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28</a:t>
            </a:fld>
            <a:endParaRPr lang="en-US" dirty="0"/>
          </a:p>
        </p:txBody>
      </p:sp>
    </p:spTree>
    <p:extLst>
      <p:ext uri="{BB962C8B-B14F-4D97-AF65-F5344CB8AC3E}">
        <p14:creationId xmlns:p14="http://schemas.microsoft.com/office/powerpoint/2010/main" val="805274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96913"/>
            <a:ext cx="4267200" cy="2400300"/>
          </a:xfrm>
        </p:spPr>
      </p:sp>
      <p:sp>
        <p:nvSpPr>
          <p:cNvPr id="3" name="Notes Placeholder 2"/>
          <p:cNvSpPr>
            <a:spLocks noGrp="1"/>
          </p:cNvSpPr>
          <p:nvPr>
            <p:ph type="body" idx="1"/>
          </p:nvPr>
        </p:nvSpPr>
        <p:spPr/>
        <p:txBody>
          <a:bodyPr/>
          <a:lstStyle/>
          <a:p>
            <a:r>
              <a:rPr lang="en-US" b="1" dirty="0"/>
              <a:t>Introducing</a:t>
            </a:r>
            <a:endParaRPr lang="en-US" dirty="0"/>
          </a:p>
          <a:p>
            <a:r>
              <a:rPr lang="en-US" dirty="0"/>
              <a:t>ASTA VERIFIED Travel Advisor Certification Program</a:t>
            </a:r>
          </a:p>
          <a:p>
            <a:r>
              <a:rPr lang="en-US" dirty="0"/>
              <a:t>The ASTA Verified Travel Advisor (VTA) program is the ASTA standard for excellence. Developed using ASTA’s in-house resources and industry experts, the VTA program is a tool that will allow ASTA members to further enhance their professional development and credibility with consumers, suppliers and even the government. Achieving ASTA VTA certification also means that ASTA has verified your knowledge of the core legal, ethical, regulatory and business framework encompassing consumer travel commerce. </a:t>
            </a:r>
          </a:p>
          <a:p>
            <a:r>
              <a:rPr lang="en-US" dirty="0"/>
              <a:t>Enroll Today at ASTA.org/VTA </a:t>
            </a:r>
          </a:p>
          <a:p>
            <a:r>
              <a:rPr lang="en-US" dirty="0"/>
              <a:t>ACHIEVE AN EXCLUSIVE LEVEL OF TRUST &amp; INTEGRITY We know that ethics matter in the travel industry and ASTA holds their agents to a higher ethical standard. Earning the VTA certification is another way to increase traveler trust – to show the consumer that you’ve demonstrated to ASTA your ability to put your customer first.</a:t>
            </a:r>
          </a:p>
          <a:p>
            <a:r>
              <a:rPr lang="en-US" dirty="0"/>
              <a:t>GAIN A COMPETITIVE ADVANTAGEThe Verified Travel Advisor (VTA) program is an advanced designation earned by the travel professional once they have completed, and passed, the VTA core courses within a twelve-month period. Certain coursework will be required annually thereafter to maintain VTA certification.</a:t>
            </a:r>
          </a:p>
          <a:p>
            <a:r>
              <a:rPr lang="en-US" dirty="0"/>
              <a:t>BUILD A BETTER BUSINESS The VTA program offers unique industry expertise from ASTA’s experienced team paired with courses from some of most respected educators in the travel business creating one powerful, comprehensive program.</a:t>
            </a:r>
          </a:p>
          <a:p>
            <a:r>
              <a:rPr lang="en-US" dirty="0"/>
              <a:t>ASTA Members: $399</a:t>
            </a:r>
          </a:p>
          <a:p>
            <a:r>
              <a:rPr lang="en-US" dirty="0"/>
              <a:t>Non-Member Independent Travel Advisor: $598 (includes ASTA membership for 1 year)</a:t>
            </a:r>
          </a:p>
          <a:p>
            <a:r>
              <a:rPr lang="en-US" dirty="0"/>
              <a:t>Non-Member Travel Agency: $729 (includes ASTA membership for 1 year)</a:t>
            </a:r>
          </a:p>
        </p:txBody>
      </p:sp>
      <p:sp>
        <p:nvSpPr>
          <p:cNvPr id="4" name="Slide Number Placeholder 3"/>
          <p:cNvSpPr>
            <a:spLocks noGrp="1"/>
          </p:cNvSpPr>
          <p:nvPr>
            <p:ph type="sldNum" sz="quarter" idx="10"/>
          </p:nvPr>
        </p:nvSpPr>
        <p:spPr/>
        <p:txBody>
          <a:bodyPr/>
          <a:lstStyle/>
          <a:p>
            <a:fld id="{5F43AC18-D19C-43F0-A738-05168BEE3308}" type="slidenum">
              <a:rPr lang="en-US" smtClean="0"/>
              <a:t>29</a:t>
            </a:fld>
            <a:endParaRPr lang="en-US" dirty="0"/>
          </a:p>
        </p:txBody>
      </p:sp>
    </p:spTree>
    <p:extLst>
      <p:ext uri="{BB962C8B-B14F-4D97-AF65-F5344CB8AC3E}">
        <p14:creationId xmlns:p14="http://schemas.microsoft.com/office/powerpoint/2010/main" val="1479860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7A6AA92B-64F5-4E43-B1F0-59720273D4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xmlns="" id="{DCBE8F1F-E0B3-4EFA-B871-2DF058AD37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0964" name="Slide Number Placeholder 3">
            <a:extLst>
              <a:ext uri="{FF2B5EF4-FFF2-40B4-BE49-F238E27FC236}">
                <a16:creationId xmlns:a16="http://schemas.microsoft.com/office/drawing/2014/main" xmlns="" id="{FD897042-AE0A-4812-B0DE-2BFA630E0E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700">
                <a:solidFill>
                  <a:srgbClr val="FFFFFF"/>
                </a:solidFill>
                <a:latin typeface="Gill Sans" charset="0"/>
                <a:cs typeface="PingFang SC Regular" charset="0"/>
                <a:sym typeface="Gill Sans" charset="0"/>
              </a:defRPr>
            </a:lvl1pPr>
            <a:lvl2pPr marL="757066" indent="-291179">
              <a:defRPr sz="5700">
                <a:solidFill>
                  <a:srgbClr val="FFFFFF"/>
                </a:solidFill>
                <a:latin typeface="Gill Sans" charset="0"/>
                <a:cs typeface="PingFang SC Regular" charset="0"/>
                <a:sym typeface="Gill Sans" charset="0"/>
              </a:defRPr>
            </a:lvl2pPr>
            <a:lvl3pPr marL="1164717" indent="-232943">
              <a:defRPr sz="5700">
                <a:solidFill>
                  <a:srgbClr val="FFFFFF"/>
                </a:solidFill>
                <a:latin typeface="Gill Sans" charset="0"/>
                <a:cs typeface="PingFang SC Regular" charset="0"/>
                <a:sym typeface="Gill Sans" charset="0"/>
              </a:defRPr>
            </a:lvl3pPr>
            <a:lvl4pPr marL="1630604" indent="-232943">
              <a:defRPr sz="5700">
                <a:solidFill>
                  <a:srgbClr val="FFFFFF"/>
                </a:solidFill>
                <a:latin typeface="Gill Sans" charset="0"/>
                <a:cs typeface="PingFang SC Regular" charset="0"/>
                <a:sym typeface="Gill Sans" charset="0"/>
              </a:defRPr>
            </a:lvl4pPr>
            <a:lvl5pPr marL="2096491" indent="-232943">
              <a:defRPr sz="5700">
                <a:solidFill>
                  <a:srgbClr val="FFFFFF"/>
                </a:solidFill>
                <a:latin typeface="Gill Sans" charset="0"/>
                <a:cs typeface="PingFang SC Regular" charset="0"/>
                <a:sym typeface="Gill Sans" charset="0"/>
              </a:defRPr>
            </a:lvl5pPr>
            <a:lvl6pPr marL="2562377" indent="-232943" eaLnBrk="0" fontAlgn="base" hangingPunct="0">
              <a:spcBef>
                <a:spcPct val="0"/>
              </a:spcBef>
              <a:spcAft>
                <a:spcPct val="0"/>
              </a:spcAft>
              <a:defRPr sz="5700">
                <a:solidFill>
                  <a:srgbClr val="FFFFFF"/>
                </a:solidFill>
                <a:latin typeface="Gill Sans" charset="0"/>
                <a:cs typeface="PingFang SC Regular" charset="0"/>
                <a:sym typeface="Gill Sans" charset="0"/>
              </a:defRPr>
            </a:lvl6pPr>
            <a:lvl7pPr marL="3028264" indent="-232943" eaLnBrk="0" fontAlgn="base" hangingPunct="0">
              <a:spcBef>
                <a:spcPct val="0"/>
              </a:spcBef>
              <a:spcAft>
                <a:spcPct val="0"/>
              </a:spcAft>
              <a:defRPr sz="5700">
                <a:solidFill>
                  <a:srgbClr val="FFFFFF"/>
                </a:solidFill>
                <a:latin typeface="Gill Sans" charset="0"/>
                <a:cs typeface="PingFang SC Regular" charset="0"/>
                <a:sym typeface="Gill Sans" charset="0"/>
              </a:defRPr>
            </a:lvl7pPr>
            <a:lvl8pPr marL="3494151" indent="-232943" eaLnBrk="0" fontAlgn="base" hangingPunct="0">
              <a:spcBef>
                <a:spcPct val="0"/>
              </a:spcBef>
              <a:spcAft>
                <a:spcPct val="0"/>
              </a:spcAft>
              <a:defRPr sz="5700">
                <a:solidFill>
                  <a:srgbClr val="FFFFFF"/>
                </a:solidFill>
                <a:latin typeface="Gill Sans" charset="0"/>
                <a:cs typeface="PingFang SC Regular" charset="0"/>
                <a:sym typeface="Gill Sans" charset="0"/>
              </a:defRPr>
            </a:lvl8pPr>
            <a:lvl9pPr marL="3960038" indent="-232943" eaLnBrk="0" fontAlgn="base" hangingPunct="0">
              <a:spcBef>
                <a:spcPct val="0"/>
              </a:spcBef>
              <a:spcAft>
                <a:spcPct val="0"/>
              </a:spcAft>
              <a:defRPr sz="5700">
                <a:solidFill>
                  <a:srgbClr val="FFFFFF"/>
                </a:solidFill>
                <a:latin typeface="Gill Sans" charset="0"/>
                <a:cs typeface="PingFang SC Regular" charset="0"/>
                <a:sym typeface="Gill Sans" charset="0"/>
              </a:defRPr>
            </a:lvl9pPr>
          </a:lstStyle>
          <a:p>
            <a:fld id="{4C607562-14B9-4AF6-B770-04A5FF2302C4}" type="slidenum">
              <a:rPr lang="en-US" altLang="en-US" sz="1200"/>
              <a:pPr/>
              <a:t>30</a:t>
            </a:fld>
            <a:endParaRPr lang="en-US" altLang="en-US" sz="1200" dirty="0"/>
          </a:p>
        </p:txBody>
      </p:sp>
    </p:spTree>
    <p:extLst>
      <p:ext uri="{BB962C8B-B14F-4D97-AF65-F5344CB8AC3E}">
        <p14:creationId xmlns:p14="http://schemas.microsoft.com/office/powerpoint/2010/main" val="237429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 want to share with you how this conference came to be ….sitting one night sitting at my table with my friend Michael who connected to me with David Kasser. </a:t>
            </a:r>
          </a:p>
          <a:p>
            <a:endParaRPr lang="en-US" altLang="en-US" dirty="0"/>
          </a:p>
          <a:p>
            <a:r>
              <a:rPr lang="en-US" altLang="en-US" dirty="0"/>
              <a:t>! Ann, personal experience in this industry – my story, love this destinations, all the connections I have… my membership wants to know you</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700">
                <a:solidFill>
                  <a:srgbClr val="FFFFFF"/>
                </a:solidFill>
                <a:latin typeface="Gill Sans" charset="0"/>
                <a:ea typeface="PingFang SC Regular" charset="0"/>
                <a:cs typeface="PingFang SC Regular" charset="0"/>
                <a:sym typeface="Gill Sans" charset="0"/>
              </a:defRPr>
            </a:lvl1pPr>
            <a:lvl2pPr marL="757066" indent="-291179">
              <a:defRPr sz="5700">
                <a:solidFill>
                  <a:srgbClr val="FFFFFF"/>
                </a:solidFill>
                <a:latin typeface="Gill Sans" charset="0"/>
                <a:ea typeface="PingFang SC Regular" charset="0"/>
                <a:cs typeface="PingFang SC Regular" charset="0"/>
                <a:sym typeface="Gill Sans" charset="0"/>
              </a:defRPr>
            </a:lvl2pPr>
            <a:lvl3pPr marL="1164717" indent="-232943">
              <a:defRPr sz="5700">
                <a:solidFill>
                  <a:srgbClr val="FFFFFF"/>
                </a:solidFill>
                <a:latin typeface="Gill Sans" charset="0"/>
                <a:ea typeface="PingFang SC Regular" charset="0"/>
                <a:cs typeface="PingFang SC Regular" charset="0"/>
                <a:sym typeface="Gill Sans" charset="0"/>
              </a:defRPr>
            </a:lvl3pPr>
            <a:lvl4pPr marL="1630604" indent="-232943">
              <a:defRPr sz="5700">
                <a:solidFill>
                  <a:srgbClr val="FFFFFF"/>
                </a:solidFill>
                <a:latin typeface="Gill Sans" charset="0"/>
                <a:ea typeface="PingFang SC Regular" charset="0"/>
                <a:cs typeface="PingFang SC Regular" charset="0"/>
                <a:sym typeface="Gill Sans" charset="0"/>
              </a:defRPr>
            </a:lvl4pPr>
            <a:lvl5pPr marL="2096491" indent="-232943">
              <a:defRPr sz="5700">
                <a:solidFill>
                  <a:srgbClr val="FFFFFF"/>
                </a:solidFill>
                <a:latin typeface="Gill Sans" charset="0"/>
                <a:ea typeface="PingFang SC Regular" charset="0"/>
                <a:cs typeface="PingFang SC Regular" charset="0"/>
                <a:sym typeface="Gill Sans" charset="0"/>
              </a:defRPr>
            </a:lvl5pPr>
            <a:lvl6pPr marL="2562377"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6pPr>
            <a:lvl7pPr marL="3028264"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7pPr>
            <a:lvl8pPr marL="3494151"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8pPr>
            <a:lvl9pPr marL="3960038"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9pPr>
          </a:lstStyle>
          <a:p>
            <a:fld id="{3193BF72-3DD6-490A-A3AB-DA5F519A037C}" type="slidenum">
              <a:rPr lang="en-US" altLang="en-US" sz="1200"/>
              <a:pPr/>
              <a:t>4</a:t>
            </a:fld>
            <a:endParaRPr lang="en-US" altLang="en-US" sz="1200" dirty="0"/>
          </a:p>
        </p:txBody>
      </p:sp>
    </p:spTree>
    <p:extLst>
      <p:ext uri="{BB962C8B-B14F-4D97-AF65-F5344CB8AC3E}">
        <p14:creationId xmlns:p14="http://schemas.microsoft.com/office/powerpoint/2010/main" val="479061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100,000 per month – unique visitors</a:t>
            </a:r>
          </a:p>
          <a:p>
            <a:endParaRPr lang="en-US" dirty="0"/>
          </a:p>
          <a:p>
            <a:endParaRPr lang="en-US" dirty="0"/>
          </a:p>
          <a:p>
            <a:r>
              <a:rPr lang="en-US" dirty="0"/>
              <a:t>Add the image of travelsence.org</a:t>
            </a:r>
          </a:p>
        </p:txBody>
      </p:sp>
      <p:sp>
        <p:nvSpPr>
          <p:cNvPr id="4" name="Slide Number Placeholder 3"/>
          <p:cNvSpPr>
            <a:spLocks noGrp="1"/>
          </p:cNvSpPr>
          <p:nvPr>
            <p:ph type="sldNum" sz="quarter" idx="10"/>
          </p:nvPr>
        </p:nvSpPr>
        <p:spPr/>
        <p:txBody>
          <a:bodyPr/>
          <a:lstStyle/>
          <a:p>
            <a:fld id="{56E1E3FB-8958-4EB8-A12E-B8BFB519B4A1}" type="slidenum">
              <a:rPr lang="en-US" smtClean="0"/>
              <a:t>31</a:t>
            </a:fld>
            <a:endParaRPr lang="en-US" dirty="0"/>
          </a:p>
        </p:txBody>
      </p:sp>
    </p:spTree>
    <p:extLst>
      <p:ext uri="{BB962C8B-B14F-4D97-AF65-F5344CB8AC3E}">
        <p14:creationId xmlns:p14="http://schemas.microsoft.com/office/powerpoint/2010/main" val="1096112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continue to insert ourselves into the mainstream media</a:t>
            </a:r>
            <a:r>
              <a:rPr lang="en-US" dirty="0"/>
              <a:t>, letting the world know that we exist and how we exceed consumer expectations by transforming the way the world travels.</a:t>
            </a:r>
          </a:p>
          <a:p>
            <a:endParaRPr lang="en-US" baseline="0" dirty="0"/>
          </a:p>
          <a:p>
            <a:r>
              <a:rPr lang="en-US" baseline="0" dirty="0"/>
              <a:t>AARP</a:t>
            </a:r>
          </a:p>
          <a:p>
            <a:r>
              <a:rPr lang="en-US" baseline="0" dirty="0"/>
              <a:t>Forbes</a:t>
            </a:r>
          </a:p>
          <a:p>
            <a:r>
              <a:rPr lang="en-US" baseline="0" dirty="0"/>
              <a:t>The Boston Globe</a:t>
            </a:r>
          </a:p>
          <a:p>
            <a:r>
              <a:rPr lang="en-US" baseline="0" dirty="0"/>
              <a:t>CNN</a:t>
            </a:r>
          </a:p>
          <a:p>
            <a:endParaRPr lang="en-US" dirty="0"/>
          </a:p>
          <a:p>
            <a:pPr defTabSz="931774">
              <a:defRPr/>
            </a:pPr>
            <a:r>
              <a:rPr lang="en-US" dirty="0"/>
              <a:t>This has been a #1 priority for our members, and we are fulfilling that promise to advocate for travel agents through our consumer awareness campaign. We’ve hired a world renowned PR firm our CPs have invested and funded portions of this initiative. (Bursen Marstellar.) Listeners should stay tuned because in May we will doing a media tour in NY to celebrate a national travel and tourism week. </a:t>
            </a:r>
          </a:p>
          <a:p>
            <a:pPr defTabSz="931774">
              <a:defRPr/>
            </a:pPr>
            <a:endParaRPr lang="en-US" dirty="0"/>
          </a:p>
          <a:p>
            <a:pPr defTabSz="931774">
              <a:defRPr/>
            </a:pPr>
            <a:endParaRPr lang="en-US" dirty="0"/>
          </a:p>
          <a:p>
            <a:pPr defTabSz="931774">
              <a:defRPr/>
            </a:pPr>
            <a:r>
              <a:rPr lang="en-US" dirty="0"/>
              <a:t>Look for the other PPT with more logos – lots and lots</a:t>
            </a:r>
          </a:p>
          <a:p>
            <a:pPr defTabSz="931774">
              <a:defRPr/>
            </a:pPr>
            <a:r>
              <a:rPr lang="en-US" dirty="0"/>
              <a:t>Image of the </a:t>
            </a:r>
          </a:p>
          <a:p>
            <a:endParaRPr lang="en-US" dirty="0"/>
          </a:p>
        </p:txBody>
      </p:sp>
      <p:sp>
        <p:nvSpPr>
          <p:cNvPr id="4" name="Slide Number Placeholder 3"/>
          <p:cNvSpPr>
            <a:spLocks noGrp="1"/>
          </p:cNvSpPr>
          <p:nvPr>
            <p:ph type="sldNum" sz="quarter" idx="10"/>
          </p:nvPr>
        </p:nvSpPr>
        <p:spPr/>
        <p:txBody>
          <a:bodyPr/>
          <a:lstStyle/>
          <a:p>
            <a:fld id="{56E1E3FB-8958-4EB8-A12E-B8BFB519B4A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202250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continue to insert ourselves into the mainstream media</a:t>
            </a:r>
            <a:r>
              <a:rPr lang="en-US" dirty="0"/>
              <a:t>, letting the world know that we exist and how we exceed consumer expectations by transforming the way the world travels.</a:t>
            </a:r>
          </a:p>
          <a:p>
            <a:endParaRPr lang="en-US" baseline="0" dirty="0"/>
          </a:p>
          <a:p>
            <a:r>
              <a:rPr lang="en-US" baseline="0" dirty="0"/>
              <a:t>AARP</a:t>
            </a:r>
          </a:p>
          <a:p>
            <a:r>
              <a:rPr lang="en-US" baseline="0" dirty="0"/>
              <a:t>Forbes</a:t>
            </a:r>
          </a:p>
          <a:p>
            <a:r>
              <a:rPr lang="en-US" baseline="0" dirty="0"/>
              <a:t>The Boston Globe</a:t>
            </a:r>
          </a:p>
          <a:p>
            <a:r>
              <a:rPr lang="en-US" baseline="0" dirty="0"/>
              <a:t>CNN</a:t>
            </a:r>
          </a:p>
          <a:p>
            <a:endParaRPr lang="en-US" dirty="0"/>
          </a:p>
          <a:p>
            <a:pPr defTabSz="931774">
              <a:defRPr/>
            </a:pPr>
            <a:r>
              <a:rPr lang="en-US" dirty="0"/>
              <a:t>This has been a #1 priority for our members, and we are fulfilling that promise to advocate for travel agents through our consumer awareness campaign. We’ve hired a world renowned PR firm our CPs have invested and funded portions of this initiative. (Bursen Marstellar.) Listeners should stay tuned because in May we will doing a media tour in NY to celebrate a national travel and tourism week. </a:t>
            </a:r>
          </a:p>
          <a:p>
            <a:pPr defTabSz="931774">
              <a:defRPr/>
            </a:pPr>
            <a:endParaRPr lang="en-US" dirty="0"/>
          </a:p>
          <a:p>
            <a:pPr defTabSz="931774">
              <a:defRPr/>
            </a:pPr>
            <a:endParaRPr lang="en-US" dirty="0"/>
          </a:p>
          <a:p>
            <a:pPr defTabSz="931774">
              <a:defRPr/>
            </a:pPr>
            <a:r>
              <a:rPr lang="en-US" dirty="0"/>
              <a:t>Look for the other PPT with more logos – lots and lots</a:t>
            </a:r>
          </a:p>
          <a:p>
            <a:pPr defTabSz="931774">
              <a:defRPr/>
            </a:pPr>
            <a:r>
              <a:rPr lang="en-US" dirty="0"/>
              <a:t>Image of the </a:t>
            </a:r>
          </a:p>
          <a:p>
            <a:endParaRPr lang="en-US" dirty="0"/>
          </a:p>
        </p:txBody>
      </p:sp>
      <p:sp>
        <p:nvSpPr>
          <p:cNvPr id="4" name="Slide Number Placeholder 3"/>
          <p:cNvSpPr>
            <a:spLocks noGrp="1"/>
          </p:cNvSpPr>
          <p:nvPr>
            <p:ph type="sldNum" sz="quarter" idx="10"/>
          </p:nvPr>
        </p:nvSpPr>
        <p:spPr/>
        <p:txBody>
          <a:bodyPr/>
          <a:lstStyle/>
          <a:p>
            <a:fld id="{56E1E3FB-8958-4EB8-A12E-B8BFB519B4A1}"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873109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the agency</a:t>
            </a:r>
          </a:p>
        </p:txBody>
      </p:sp>
      <p:sp>
        <p:nvSpPr>
          <p:cNvPr id="4" name="Slide Number Placeholder 3"/>
          <p:cNvSpPr>
            <a:spLocks noGrp="1"/>
          </p:cNvSpPr>
          <p:nvPr>
            <p:ph type="sldNum" sz="quarter" idx="10"/>
          </p:nvPr>
        </p:nvSpPr>
        <p:spPr/>
        <p:txBody>
          <a:bodyPr/>
          <a:lstStyle/>
          <a:p>
            <a:fld id="{5F43AC18-D19C-43F0-A738-05168BEE3308}" type="slidenum">
              <a:rPr lang="en-US" smtClean="0"/>
              <a:t>35</a:t>
            </a:fld>
            <a:endParaRPr lang="en-US" dirty="0"/>
          </a:p>
        </p:txBody>
      </p:sp>
    </p:spTree>
    <p:extLst>
      <p:ext uri="{BB962C8B-B14F-4D97-AF65-F5344CB8AC3E}">
        <p14:creationId xmlns:p14="http://schemas.microsoft.com/office/powerpoint/2010/main" val="2649455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36</a:t>
            </a:fld>
            <a:endParaRPr lang="en-US" dirty="0"/>
          </a:p>
        </p:txBody>
      </p:sp>
    </p:spTree>
    <p:extLst>
      <p:ext uri="{BB962C8B-B14F-4D97-AF65-F5344CB8AC3E}">
        <p14:creationId xmlns:p14="http://schemas.microsoft.com/office/powerpoint/2010/main" val="3287553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 agency list</a:t>
            </a:r>
          </a:p>
          <a:p>
            <a:endParaRPr lang="en-US" dirty="0"/>
          </a:p>
          <a:p>
            <a:r>
              <a:rPr lang="en-US" dirty="0"/>
              <a:t>fix the logo</a:t>
            </a:r>
          </a:p>
        </p:txBody>
      </p:sp>
      <p:sp>
        <p:nvSpPr>
          <p:cNvPr id="4" name="Slide Number Placeholder 3"/>
          <p:cNvSpPr>
            <a:spLocks noGrp="1"/>
          </p:cNvSpPr>
          <p:nvPr>
            <p:ph type="sldNum" sz="quarter" idx="10"/>
          </p:nvPr>
        </p:nvSpPr>
        <p:spPr/>
        <p:txBody>
          <a:bodyPr/>
          <a:lstStyle/>
          <a:p>
            <a:fld id="{5F43AC18-D19C-43F0-A738-05168BEE3308}" type="slidenum">
              <a:rPr lang="en-US" smtClean="0"/>
              <a:t>37</a:t>
            </a:fld>
            <a:endParaRPr lang="en-US" dirty="0"/>
          </a:p>
        </p:txBody>
      </p:sp>
    </p:spTree>
    <p:extLst>
      <p:ext uri="{BB962C8B-B14F-4D97-AF65-F5344CB8AC3E}">
        <p14:creationId xmlns:p14="http://schemas.microsoft.com/office/powerpoint/2010/main" val="2081637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96913"/>
            <a:ext cx="4267200" cy="2400300"/>
          </a:xfrm>
        </p:spPr>
      </p:sp>
      <p:sp>
        <p:nvSpPr>
          <p:cNvPr id="3" name="Notes Placeholder 2"/>
          <p:cNvSpPr>
            <a:spLocks noGrp="1"/>
          </p:cNvSpPr>
          <p:nvPr>
            <p:ph type="body" idx="1"/>
          </p:nvPr>
        </p:nvSpPr>
        <p:spPr/>
        <p:txBody>
          <a:bodyPr/>
          <a:lstStyle/>
          <a:p>
            <a:r>
              <a:rPr lang="en-US" dirty="0"/>
              <a:t>Make the TMC - Hosts</a:t>
            </a:r>
          </a:p>
        </p:txBody>
      </p:sp>
      <p:sp>
        <p:nvSpPr>
          <p:cNvPr id="4" name="Slide Number Placeholder 3"/>
          <p:cNvSpPr>
            <a:spLocks noGrp="1"/>
          </p:cNvSpPr>
          <p:nvPr>
            <p:ph type="sldNum" sz="quarter" idx="10"/>
          </p:nvPr>
        </p:nvSpPr>
        <p:spPr/>
        <p:txBody>
          <a:bodyPr/>
          <a:lstStyle/>
          <a:p>
            <a:fld id="{5F43AC18-D19C-43F0-A738-05168BEE3308}" type="slidenum">
              <a:rPr lang="en-US" smtClean="0"/>
              <a:t>38</a:t>
            </a:fld>
            <a:endParaRPr lang="en-US" dirty="0"/>
          </a:p>
        </p:txBody>
      </p:sp>
    </p:spTree>
    <p:extLst>
      <p:ext uri="{BB962C8B-B14F-4D97-AF65-F5344CB8AC3E}">
        <p14:creationId xmlns:p14="http://schemas.microsoft.com/office/powerpoint/2010/main" val="429341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the different levels</a:t>
            </a:r>
          </a:p>
          <a:p>
            <a:endParaRPr lang="en-US" dirty="0"/>
          </a:p>
          <a:p>
            <a:r>
              <a:rPr lang="en-US" dirty="0"/>
              <a:t>Remove the dues amounts other than supplier</a:t>
            </a:r>
          </a:p>
          <a:p>
            <a:r>
              <a:rPr lang="en-US" dirty="0"/>
              <a:t> </a:t>
            </a:r>
          </a:p>
        </p:txBody>
      </p:sp>
      <p:sp>
        <p:nvSpPr>
          <p:cNvPr id="4" name="Slide Number Placeholder 3"/>
          <p:cNvSpPr>
            <a:spLocks noGrp="1"/>
          </p:cNvSpPr>
          <p:nvPr>
            <p:ph type="sldNum" sz="quarter" idx="10"/>
          </p:nvPr>
        </p:nvSpPr>
        <p:spPr/>
        <p:txBody>
          <a:bodyPr/>
          <a:lstStyle/>
          <a:p>
            <a:fld id="{5F43AC18-D19C-43F0-A738-05168BEE3308}" type="slidenum">
              <a:rPr lang="en-US" smtClean="0"/>
              <a:t>39</a:t>
            </a:fld>
            <a:endParaRPr lang="en-US" dirty="0"/>
          </a:p>
        </p:txBody>
      </p:sp>
    </p:spTree>
    <p:extLst>
      <p:ext uri="{BB962C8B-B14F-4D97-AF65-F5344CB8AC3E}">
        <p14:creationId xmlns:p14="http://schemas.microsoft.com/office/powerpoint/2010/main" val="3640957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96913"/>
            <a:ext cx="4267200" cy="2400300"/>
          </a:xfrm>
        </p:spPr>
      </p:sp>
      <p:sp>
        <p:nvSpPr>
          <p:cNvPr id="3" name="Notes Placeholder 2"/>
          <p:cNvSpPr>
            <a:spLocks noGrp="1"/>
          </p:cNvSpPr>
          <p:nvPr>
            <p:ph type="body" idx="1"/>
          </p:nvPr>
        </p:nvSpPr>
        <p:spPr/>
        <p:txBody>
          <a:bodyPr/>
          <a:lstStyle/>
          <a:p>
            <a:r>
              <a:rPr lang="en-US" dirty="0"/>
              <a:t>Delete slide – maybe – keep until Ann review slide deck</a:t>
            </a:r>
          </a:p>
        </p:txBody>
      </p:sp>
      <p:sp>
        <p:nvSpPr>
          <p:cNvPr id="4" name="Slide Number Placeholder 3"/>
          <p:cNvSpPr>
            <a:spLocks noGrp="1"/>
          </p:cNvSpPr>
          <p:nvPr>
            <p:ph type="sldNum" sz="quarter" idx="10"/>
          </p:nvPr>
        </p:nvSpPr>
        <p:spPr/>
        <p:txBody>
          <a:bodyPr/>
          <a:lstStyle/>
          <a:p>
            <a:fld id="{5F43AC18-D19C-43F0-A738-05168BEE3308}" type="slidenum">
              <a:rPr lang="en-US" smtClean="0"/>
              <a:t>40</a:t>
            </a:fld>
            <a:endParaRPr lang="en-US" dirty="0"/>
          </a:p>
        </p:txBody>
      </p:sp>
    </p:spTree>
    <p:extLst>
      <p:ext uri="{BB962C8B-B14F-4D97-AF65-F5344CB8AC3E}">
        <p14:creationId xmlns:p14="http://schemas.microsoft.com/office/powerpoint/2010/main" val="2811644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The NEW ASTA</a:t>
            </a:r>
          </a:p>
          <a:p>
            <a:endParaRPr lang="en-US" dirty="0">
              <a:solidFill>
                <a:srgbClr val="FF0000"/>
              </a:solidFill>
            </a:endParaRPr>
          </a:p>
          <a:p>
            <a:r>
              <a:rPr lang="en-US" dirty="0">
                <a:solidFill>
                  <a:srgbClr val="FF0000"/>
                </a:solidFill>
              </a:rPr>
              <a:t>Who is the new ASTA,</a:t>
            </a:r>
          </a:p>
          <a:p>
            <a:pPr marL="873538" lvl="1" indent="-465887">
              <a:spcAft>
                <a:spcPts val="1223"/>
              </a:spcAft>
              <a:buFont typeface="Wingdings" panose="05000000000000000000" pitchFamily="2" charset="2"/>
              <a:buChar char="§"/>
            </a:pPr>
            <a:r>
              <a:rPr lang="en-US" dirty="0">
                <a:solidFill>
                  <a:srgbClr val="FF0000"/>
                </a:solidFill>
              </a:rPr>
              <a:t>New ASTA- Inclusive Association </a:t>
            </a:r>
          </a:p>
          <a:p>
            <a:r>
              <a:rPr lang="en-US" dirty="0">
                <a:solidFill>
                  <a:srgbClr val="FF0000"/>
                </a:solidFill>
              </a:rPr>
              <a:t>Stronger chapters</a:t>
            </a:r>
          </a:p>
          <a:p>
            <a:r>
              <a:rPr lang="en-US" dirty="0">
                <a:solidFill>
                  <a:srgbClr val="FF0000"/>
                </a:solidFill>
              </a:rPr>
              <a:t>No elections</a:t>
            </a:r>
          </a:p>
          <a:p>
            <a:r>
              <a:rPr lang="en-US" dirty="0">
                <a:solidFill>
                  <a:srgbClr val="FF0000"/>
                </a:solidFill>
              </a:rPr>
              <a:t>New membership team</a:t>
            </a:r>
          </a:p>
          <a:p>
            <a:r>
              <a:rPr lang="en-US" dirty="0">
                <a:solidFill>
                  <a:srgbClr val="FF0000"/>
                </a:solidFill>
              </a:rPr>
              <a:t>Area directors</a:t>
            </a:r>
          </a:p>
          <a:p>
            <a:r>
              <a:rPr lang="en-US" b="1" dirty="0">
                <a:solidFill>
                  <a:srgbClr val="FF0000"/>
                </a:solidFill>
              </a:rPr>
              <a:t>Growing – Today the largest growth is in IC… daily – fastest growth segment of the business </a:t>
            </a:r>
          </a:p>
          <a:p>
            <a:r>
              <a:rPr lang="en-US" b="1" dirty="0">
                <a:solidFill>
                  <a:srgbClr val="FF0000"/>
                </a:solidFill>
              </a:rPr>
              <a:t>We currently we have over 400 IC members in ASTA. $199 rate is open to all ICs of all ASTA agency members.</a:t>
            </a:r>
          </a:p>
          <a:p>
            <a:endParaRPr lang="en-US" dirty="0">
              <a:solidFill>
                <a:srgbClr val="C00000"/>
              </a:solidFill>
            </a:endParaRPr>
          </a:p>
        </p:txBody>
      </p:sp>
      <p:sp>
        <p:nvSpPr>
          <p:cNvPr id="4" name="Slide Number Placeholder 3"/>
          <p:cNvSpPr>
            <a:spLocks noGrp="1"/>
          </p:cNvSpPr>
          <p:nvPr>
            <p:ph type="sldNum" sz="quarter" idx="10"/>
          </p:nvPr>
        </p:nvSpPr>
        <p:spPr/>
        <p:txBody>
          <a:bodyPr/>
          <a:lstStyle/>
          <a:p>
            <a:fld id="{6A45A8EB-76AB-4196-B738-BA24365B6EA5}" type="slidenum">
              <a:rPr lang="en-US" smtClean="0"/>
              <a:t>41</a:t>
            </a:fld>
            <a:endParaRPr lang="en-US" dirty="0"/>
          </a:p>
        </p:txBody>
      </p:sp>
      <p:sp>
        <p:nvSpPr>
          <p:cNvPr id="5" name="Header Placeholder 4"/>
          <p:cNvSpPr>
            <a:spLocks noGrp="1"/>
          </p:cNvSpPr>
          <p:nvPr>
            <p:ph type="hdr" sz="quarter" idx="11"/>
          </p:nvPr>
        </p:nvSpPr>
        <p:spPr/>
        <p:txBody>
          <a:bodyPr/>
          <a:lstStyle/>
          <a:p>
            <a:r>
              <a:rPr lang="en-US" dirty="0"/>
              <a:t>ASTA BOD May 13 slide deck</a:t>
            </a:r>
          </a:p>
        </p:txBody>
      </p:sp>
    </p:spTree>
    <p:extLst>
      <p:ext uri="{BB962C8B-B14F-4D97-AF65-F5344CB8AC3E}">
        <p14:creationId xmlns:p14="http://schemas.microsoft.com/office/powerpoint/2010/main" val="155688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 want to share with you how this conference came to be ….sitting one night sitting at my table with my friend Michael who connected to me with David Kasser. </a:t>
            </a:r>
          </a:p>
          <a:p>
            <a:endParaRPr lang="en-US" altLang="en-US" dirty="0"/>
          </a:p>
          <a:p>
            <a:r>
              <a:rPr lang="en-US" altLang="en-US" dirty="0"/>
              <a:t>! Ann, personal experience in this industry – my story, love this destinations, all the connections I have… my membership wants to know you</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700">
                <a:solidFill>
                  <a:srgbClr val="FFFFFF"/>
                </a:solidFill>
                <a:latin typeface="Gill Sans" charset="0"/>
                <a:ea typeface="PingFang SC Regular" charset="0"/>
                <a:cs typeface="PingFang SC Regular" charset="0"/>
                <a:sym typeface="Gill Sans" charset="0"/>
              </a:defRPr>
            </a:lvl1pPr>
            <a:lvl2pPr marL="757066" indent="-291179">
              <a:defRPr sz="5700">
                <a:solidFill>
                  <a:srgbClr val="FFFFFF"/>
                </a:solidFill>
                <a:latin typeface="Gill Sans" charset="0"/>
                <a:ea typeface="PingFang SC Regular" charset="0"/>
                <a:cs typeface="PingFang SC Regular" charset="0"/>
                <a:sym typeface="Gill Sans" charset="0"/>
              </a:defRPr>
            </a:lvl2pPr>
            <a:lvl3pPr marL="1164717" indent="-232943">
              <a:defRPr sz="5700">
                <a:solidFill>
                  <a:srgbClr val="FFFFFF"/>
                </a:solidFill>
                <a:latin typeface="Gill Sans" charset="0"/>
                <a:ea typeface="PingFang SC Regular" charset="0"/>
                <a:cs typeface="PingFang SC Regular" charset="0"/>
                <a:sym typeface="Gill Sans" charset="0"/>
              </a:defRPr>
            </a:lvl3pPr>
            <a:lvl4pPr marL="1630604" indent="-232943">
              <a:defRPr sz="5700">
                <a:solidFill>
                  <a:srgbClr val="FFFFFF"/>
                </a:solidFill>
                <a:latin typeface="Gill Sans" charset="0"/>
                <a:ea typeface="PingFang SC Regular" charset="0"/>
                <a:cs typeface="PingFang SC Regular" charset="0"/>
                <a:sym typeface="Gill Sans" charset="0"/>
              </a:defRPr>
            </a:lvl4pPr>
            <a:lvl5pPr marL="2096491" indent="-232943">
              <a:defRPr sz="5700">
                <a:solidFill>
                  <a:srgbClr val="FFFFFF"/>
                </a:solidFill>
                <a:latin typeface="Gill Sans" charset="0"/>
                <a:ea typeface="PingFang SC Regular" charset="0"/>
                <a:cs typeface="PingFang SC Regular" charset="0"/>
                <a:sym typeface="Gill Sans" charset="0"/>
              </a:defRPr>
            </a:lvl5pPr>
            <a:lvl6pPr marL="2562377"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6pPr>
            <a:lvl7pPr marL="3028264"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7pPr>
            <a:lvl8pPr marL="3494151"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8pPr>
            <a:lvl9pPr marL="3960038"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9pPr>
          </a:lstStyle>
          <a:p>
            <a:fld id="{3193BF72-3DD6-490A-A3AB-DA5F519A037C}" type="slidenum">
              <a:rPr lang="en-US" altLang="en-US" sz="1200"/>
              <a:pPr/>
              <a:t>5</a:t>
            </a:fld>
            <a:endParaRPr lang="en-US" altLang="en-US" sz="1200" dirty="0"/>
          </a:p>
        </p:txBody>
      </p:sp>
    </p:spTree>
    <p:extLst>
      <p:ext uri="{BB962C8B-B14F-4D97-AF65-F5344CB8AC3E}">
        <p14:creationId xmlns:p14="http://schemas.microsoft.com/office/powerpoint/2010/main" val="890975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When you join ASTA, you join to: (Slide 1 )</a:t>
            </a:r>
            <a:endParaRPr lang="en-US" sz="1100" dirty="0"/>
          </a:p>
          <a:p>
            <a:pPr lvl="1"/>
            <a:r>
              <a:rPr lang="en-US" sz="1200" b="1" dirty="0"/>
              <a:t>Prove your credibility and trust with ASTA’s logo</a:t>
            </a:r>
            <a:endParaRPr lang="en-US" dirty="0"/>
          </a:p>
          <a:p>
            <a:pPr lvl="1"/>
            <a:r>
              <a:rPr lang="en-US" sz="1200" b="1" dirty="0"/>
              <a:t>Access critical industry documents to protect your business</a:t>
            </a:r>
            <a:endParaRPr lang="en-US" dirty="0"/>
          </a:p>
          <a:p>
            <a:pPr lvl="1"/>
            <a:r>
              <a:rPr lang="en-US" sz="1200" b="1" dirty="0"/>
              <a:t>Help consumers find you/TravelSense.org</a:t>
            </a:r>
            <a:endParaRPr lang="en-US" dirty="0"/>
          </a:p>
          <a:p>
            <a:pPr lvl="1"/>
            <a:r>
              <a:rPr lang="en-US" sz="1200" b="1" dirty="0"/>
              <a:t>Protect our industry and speak with ONE VOICE</a:t>
            </a:r>
            <a:endParaRPr lang="en-US" dirty="0"/>
          </a:p>
          <a:p>
            <a:pPr lvl="1"/>
            <a:r>
              <a:rPr lang="en-US" sz="1200" b="1" dirty="0"/>
              <a:t>Grow your client base with real time consumer prospects</a:t>
            </a:r>
            <a:endParaRPr lang="en-US" dirty="0"/>
          </a:p>
          <a:p>
            <a:pPr lvl="1"/>
            <a:r>
              <a:rPr lang="en-US" sz="1200" b="1" dirty="0"/>
              <a:t>Broaden your network and strengthen your business acumen</a:t>
            </a:r>
          </a:p>
          <a:p>
            <a:pPr lvl="1"/>
            <a:endParaRPr lang="en-US" sz="1200" b="1" dirty="0"/>
          </a:p>
          <a:p>
            <a:pPr lvl="1"/>
            <a:endParaRPr lang="en-US" sz="1200" b="1" dirty="0"/>
          </a:p>
          <a:p>
            <a:pPr lvl="1"/>
            <a:r>
              <a:rPr lang="en-US" sz="1200" b="1" dirty="0"/>
              <a:t>Add a photo an agent</a:t>
            </a:r>
            <a:endParaRPr lang="en-US" dirty="0"/>
          </a:p>
        </p:txBody>
      </p:sp>
      <p:sp>
        <p:nvSpPr>
          <p:cNvPr id="4" name="Slide Number Placeholder 3"/>
          <p:cNvSpPr>
            <a:spLocks noGrp="1"/>
          </p:cNvSpPr>
          <p:nvPr>
            <p:ph type="sldNum" sz="quarter" idx="10"/>
          </p:nvPr>
        </p:nvSpPr>
        <p:spPr/>
        <p:txBody>
          <a:bodyPr/>
          <a:lstStyle/>
          <a:p>
            <a:fld id="{56E1E3FB-8958-4EB8-A12E-B8BFB519B4A1}"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066808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you benefit is building your database of travel sellers, connecting with group promoter, and creating contacts. ASTA and NACTA provide this engage between travel supplier and agents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43</a:t>
            </a:fld>
            <a:endParaRPr lang="en-US" dirty="0"/>
          </a:p>
        </p:txBody>
      </p:sp>
    </p:spTree>
    <p:extLst>
      <p:ext uri="{BB962C8B-B14F-4D97-AF65-F5344CB8AC3E}">
        <p14:creationId xmlns:p14="http://schemas.microsoft.com/office/powerpoint/2010/main" val="2476389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In June (4-7) will be hosting our </a:t>
            </a:r>
            <a:r>
              <a:rPr lang="en-US" sz="1200" b="1" dirty="0"/>
              <a:t>Capitol Summit in Washington D.C</a:t>
            </a:r>
            <a:r>
              <a:rPr lang="en-US" sz="1200" dirty="0"/>
              <a:t>. The first half of the meeting will be for ASTA’s Premium members, followed be a full day of advocacy on Capitol Hill where we’ll speak as one voice to represent all agents and influence legislators. </a:t>
            </a:r>
          </a:p>
          <a:p>
            <a:pPr lvl="1"/>
            <a:endParaRPr lang="en-US" sz="1200" dirty="0"/>
          </a:p>
          <a:p>
            <a:pPr lvl="1"/>
            <a:r>
              <a:rPr lang="en-US" sz="1200" dirty="0"/>
              <a:t>$100 off   – code is </a:t>
            </a:r>
            <a:r>
              <a:rPr lang="en-US" sz="1200" u="sng" dirty="0"/>
              <a:t>HOMETOWN</a:t>
            </a:r>
          </a:p>
          <a:p>
            <a:pPr lvl="1"/>
            <a:endParaRPr lang="en-US" sz="1200" u="sng" dirty="0"/>
          </a:p>
          <a:p>
            <a:pPr lvl="1"/>
            <a:r>
              <a:rPr lang="en-US" sz="1200" u="sng" dirty="0"/>
              <a:t>Added and just completed stamp mark – graphic to the san diego</a:t>
            </a:r>
            <a:endParaRPr lang="en-US" u="sng" dirty="0"/>
          </a:p>
          <a:p>
            <a:endParaRPr lang="en-US" dirty="0"/>
          </a:p>
        </p:txBody>
      </p:sp>
      <p:sp>
        <p:nvSpPr>
          <p:cNvPr id="4" name="Slide Number Placeholder 3"/>
          <p:cNvSpPr>
            <a:spLocks noGrp="1"/>
          </p:cNvSpPr>
          <p:nvPr>
            <p:ph type="sldNum" sz="quarter" idx="10"/>
          </p:nvPr>
        </p:nvSpPr>
        <p:spPr/>
        <p:txBody>
          <a:bodyPr/>
          <a:lstStyle/>
          <a:p>
            <a:fld id="{56E1E3FB-8958-4EB8-A12E-B8BFB519B4A1}" type="slidenum">
              <a:rPr lang="en-US" smtClean="0"/>
              <a:t>44</a:t>
            </a:fld>
            <a:endParaRPr lang="en-US" dirty="0"/>
          </a:p>
        </p:txBody>
      </p:sp>
    </p:spTree>
    <p:extLst>
      <p:ext uri="{BB962C8B-B14F-4D97-AF65-F5344CB8AC3E}">
        <p14:creationId xmlns:p14="http://schemas.microsoft.com/office/powerpoint/2010/main" val="2372578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ASTA/NACTA Bahamas Showcase June 21-24</a:t>
            </a:r>
            <a:r>
              <a:rPr lang="en-US" dirty="0"/>
              <a:t>, experience a new side of Nassau. </a:t>
            </a:r>
          </a:p>
          <a:p>
            <a:pPr defTabSz="931774">
              <a:defRPr/>
            </a:pPr>
            <a:endParaRPr lang="en-US" dirty="0"/>
          </a:p>
          <a:p>
            <a:pPr defTabSz="931774">
              <a:defRPr/>
            </a:pPr>
            <a:endParaRPr lang="en-US" dirty="0"/>
          </a:p>
          <a:p>
            <a:r>
              <a:rPr lang="en-US" sz="2000" b="1" dirty="0"/>
              <a:t>NACTA Annual Conference</a:t>
            </a:r>
          </a:p>
          <a:p>
            <a:r>
              <a:rPr lang="en-US" sz="2000" dirty="0"/>
              <a:t>Sept 13-16 </a:t>
            </a:r>
          </a:p>
          <a:p>
            <a:r>
              <a:rPr lang="en-US" b="1" dirty="0">
                <a:solidFill>
                  <a:schemeClr val="accent3">
                    <a:lumMod val="75000"/>
                  </a:schemeClr>
                </a:solidFill>
              </a:rPr>
              <a:t>ASTA members are welcome Denali 3-days, Prince William Sound, Alaskan Dream Cruises 4 day Sitka- Juneau. </a:t>
            </a:r>
          </a:p>
          <a:p>
            <a:endParaRPr lang="en-US" b="1" dirty="0">
              <a:solidFill>
                <a:schemeClr val="accent3">
                  <a:lumMod val="75000"/>
                </a:schemeClr>
              </a:solidFill>
            </a:endParaRPr>
          </a:p>
          <a:p>
            <a:r>
              <a:rPr lang="en-US" b="1" dirty="0">
                <a:solidFill>
                  <a:schemeClr val="accent3">
                    <a:lumMod val="75000"/>
                  </a:schemeClr>
                </a:solidFill>
              </a:rPr>
              <a:t>Graphics, just completed </a:t>
            </a:r>
          </a:p>
          <a:p>
            <a:r>
              <a:rPr lang="en-US" b="1" dirty="0">
                <a:solidFill>
                  <a:schemeClr val="accent3">
                    <a:lumMod val="75000"/>
                  </a:schemeClr>
                </a:solidFill>
              </a:rPr>
              <a:t>Add the new logo and add / new images</a:t>
            </a:r>
            <a:endParaRPr lang="en-US" dirty="0"/>
          </a:p>
        </p:txBody>
      </p:sp>
      <p:sp>
        <p:nvSpPr>
          <p:cNvPr id="4" name="Slide Number Placeholder 3"/>
          <p:cNvSpPr>
            <a:spLocks noGrp="1"/>
          </p:cNvSpPr>
          <p:nvPr>
            <p:ph type="sldNum" sz="quarter" idx="10"/>
          </p:nvPr>
        </p:nvSpPr>
        <p:spPr/>
        <p:txBody>
          <a:bodyPr/>
          <a:lstStyle/>
          <a:p>
            <a:fld id="{56E1E3FB-8958-4EB8-A12E-B8BFB519B4A1}" type="slidenum">
              <a:rPr lang="en-US" smtClean="0"/>
              <a:t>46</a:t>
            </a:fld>
            <a:endParaRPr lang="en-US" dirty="0"/>
          </a:p>
        </p:txBody>
      </p:sp>
    </p:spTree>
    <p:extLst>
      <p:ext uri="{BB962C8B-B14F-4D97-AF65-F5344CB8AC3E}">
        <p14:creationId xmlns:p14="http://schemas.microsoft.com/office/powerpoint/2010/main" val="2591246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 want to share with you how this conference came to be ….sitting one night sitting at my table with my friend Michael who connected to me with David Kasser. </a:t>
            </a:r>
          </a:p>
          <a:p>
            <a:endParaRPr lang="en-US" altLang="en-US" dirty="0"/>
          </a:p>
          <a:p>
            <a:r>
              <a:rPr lang="en-US" altLang="en-US" dirty="0"/>
              <a:t>! Ann, personal experience in this industry – my story, love this destinations, all the connections I have… my membership wants to know you</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700">
                <a:solidFill>
                  <a:srgbClr val="FFFFFF"/>
                </a:solidFill>
                <a:latin typeface="Gill Sans" charset="0"/>
                <a:ea typeface="PingFang SC Regular" charset="0"/>
                <a:cs typeface="PingFang SC Regular" charset="0"/>
                <a:sym typeface="Gill Sans" charset="0"/>
              </a:defRPr>
            </a:lvl1pPr>
            <a:lvl2pPr marL="757066" indent="-291179">
              <a:defRPr sz="5700">
                <a:solidFill>
                  <a:srgbClr val="FFFFFF"/>
                </a:solidFill>
                <a:latin typeface="Gill Sans" charset="0"/>
                <a:ea typeface="PingFang SC Regular" charset="0"/>
                <a:cs typeface="PingFang SC Regular" charset="0"/>
                <a:sym typeface="Gill Sans" charset="0"/>
              </a:defRPr>
            </a:lvl2pPr>
            <a:lvl3pPr marL="1164717" indent="-232943">
              <a:defRPr sz="5700">
                <a:solidFill>
                  <a:srgbClr val="FFFFFF"/>
                </a:solidFill>
                <a:latin typeface="Gill Sans" charset="0"/>
                <a:ea typeface="PingFang SC Regular" charset="0"/>
                <a:cs typeface="PingFang SC Regular" charset="0"/>
                <a:sym typeface="Gill Sans" charset="0"/>
              </a:defRPr>
            </a:lvl3pPr>
            <a:lvl4pPr marL="1630604" indent="-232943">
              <a:defRPr sz="5700">
                <a:solidFill>
                  <a:srgbClr val="FFFFFF"/>
                </a:solidFill>
                <a:latin typeface="Gill Sans" charset="0"/>
                <a:ea typeface="PingFang SC Regular" charset="0"/>
                <a:cs typeface="PingFang SC Regular" charset="0"/>
                <a:sym typeface="Gill Sans" charset="0"/>
              </a:defRPr>
            </a:lvl4pPr>
            <a:lvl5pPr marL="2096491" indent="-232943">
              <a:defRPr sz="5700">
                <a:solidFill>
                  <a:srgbClr val="FFFFFF"/>
                </a:solidFill>
                <a:latin typeface="Gill Sans" charset="0"/>
                <a:ea typeface="PingFang SC Regular" charset="0"/>
                <a:cs typeface="PingFang SC Regular" charset="0"/>
                <a:sym typeface="Gill Sans" charset="0"/>
              </a:defRPr>
            </a:lvl5pPr>
            <a:lvl6pPr marL="2562377"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6pPr>
            <a:lvl7pPr marL="3028264"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7pPr>
            <a:lvl8pPr marL="3494151"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8pPr>
            <a:lvl9pPr marL="3960038"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9pPr>
          </a:lstStyle>
          <a:p>
            <a:fld id="{3193BF72-3DD6-490A-A3AB-DA5F519A037C}" type="slidenum">
              <a:rPr lang="en-US" altLang="en-US" sz="1200"/>
              <a:pPr/>
              <a:t>47</a:t>
            </a:fld>
            <a:endParaRPr lang="en-US" altLang="en-US" sz="1200" dirty="0"/>
          </a:p>
        </p:txBody>
      </p:sp>
    </p:spTree>
    <p:extLst>
      <p:ext uri="{BB962C8B-B14F-4D97-AF65-F5344CB8AC3E}">
        <p14:creationId xmlns:p14="http://schemas.microsoft.com/office/powerpoint/2010/main" val="29362638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700">
                <a:solidFill>
                  <a:srgbClr val="FFFFFF"/>
                </a:solidFill>
                <a:latin typeface="Gill Sans" charset="0"/>
                <a:ea typeface="PingFang SC Regular" charset="0"/>
                <a:cs typeface="PingFang SC Regular" charset="0"/>
                <a:sym typeface="Gill Sans" charset="0"/>
              </a:defRPr>
            </a:lvl1pPr>
            <a:lvl2pPr marL="757066" indent="-291179">
              <a:defRPr sz="5700">
                <a:solidFill>
                  <a:srgbClr val="FFFFFF"/>
                </a:solidFill>
                <a:latin typeface="Gill Sans" charset="0"/>
                <a:ea typeface="PingFang SC Regular" charset="0"/>
                <a:cs typeface="PingFang SC Regular" charset="0"/>
                <a:sym typeface="Gill Sans" charset="0"/>
              </a:defRPr>
            </a:lvl2pPr>
            <a:lvl3pPr marL="1164717" indent="-232943">
              <a:defRPr sz="5700">
                <a:solidFill>
                  <a:srgbClr val="FFFFFF"/>
                </a:solidFill>
                <a:latin typeface="Gill Sans" charset="0"/>
                <a:ea typeface="PingFang SC Regular" charset="0"/>
                <a:cs typeface="PingFang SC Regular" charset="0"/>
                <a:sym typeface="Gill Sans" charset="0"/>
              </a:defRPr>
            </a:lvl3pPr>
            <a:lvl4pPr marL="1630604" indent="-232943">
              <a:defRPr sz="5700">
                <a:solidFill>
                  <a:srgbClr val="FFFFFF"/>
                </a:solidFill>
                <a:latin typeface="Gill Sans" charset="0"/>
                <a:ea typeface="PingFang SC Regular" charset="0"/>
                <a:cs typeface="PingFang SC Regular" charset="0"/>
                <a:sym typeface="Gill Sans" charset="0"/>
              </a:defRPr>
            </a:lvl4pPr>
            <a:lvl5pPr marL="2096491" indent="-232943">
              <a:defRPr sz="5700">
                <a:solidFill>
                  <a:srgbClr val="FFFFFF"/>
                </a:solidFill>
                <a:latin typeface="Gill Sans" charset="0"/>
                <a:ea typeface="PingFang SC Regular" charset="0"/>
                <a:cs typeface="PingFang SC Regular" charset="0"/>
                <a:sym typeface="Gill Sans" charset="0"/>
              </a:defRPr>
            </a:lvl5pPr>
            <a:lvl6pPr marL="2562377"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6pPr>
            <a:lvl7pPr marL="3028264"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7pPr>
            <a:lvl8pPr marL="3494151"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8pPr>
            <a:lvl9pPr marL="3960038" indent="-232943" eaLnBrk="0" fontAlgn="base" hangingPunct="0">
              <a:spcBef>
                <a:spcPct val="0"/>
              </a:spcBef>
              <a:spcAft>
                <a:spcPct val="0"/>
              </a:spcAft>
              <a:defRPr sz="5700">
                <a:solidFill>
                  <a:srgbClr val="FFFFFF"/>
                </a:solidFill>
                <a:latin typeface="Gill Sans" charset="0"/>
                <a:ea typeface="PingFang SC Regular" charset="0"/>
                <a:cs typeface="PingFang SC Regular" charset="0"/>
                <a:sym typeface="Gill Sans" charset="0"/>
              </a:defRPr>
            </a:lvl9pPr>
          </a:lstStyle>
          <a:p>
            <a:fld id="{8B29D0F5-6CF8-4E6B-B16C-5D8C208E2936}" type="slidenum">
              <a:rPr lang="en-US" altLang="en-US" sz="1200"/>
              <a:pPr/>
              <a:t>48</a:t>
            </a:fld>
            <a:endParaRPr lang="en-US" altLang="en-US" sz="12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dirty="0"/>
              <a:t>All small supplier who want to know about ASTA – this is a work shop about doing businesses in the travel agent channel</a:t>
            </a:r>
          </a:p>
          <a:p>
            <a:r>
              <a:rPr lang="en-US" dirty="0"/>
              <a:t>101 for travel supplier </a:t>
            </a:r>
          </a:p>
          <a:p>
            <a:r>
              <a:rPr lang="en-US" dirty="0"/>
              <a:t>Workshop</a:t>
            </a:r>
          </a:p>
          <a:p>
            <a:endParaRPr lang="en-US" dirty="0"/>
          </a:p>
          <a:p>
            <a:r>
              <a:rPr lang="en-US" dirty="0"/>
              <a:t>How to get your product sold by a professional travel advisor</a:t>
            </a:r>
          </a:p>
          <a:p>
            <a:endParaRPr lang="en-US" dirty="0"/>
          </a:p>
          <a:p>
            <a:r>
              <a:rPr lang="en-US" dirty="0"/>
              <a:t>Expanding your sell force</a:t>
            </a:r>
          </a:p>
        </p:txBody>
      </p:sp>
      <p:sp>
        <p:nvSpPr>
          <p:cNvPr id="4" name="Slide Number Placeholder 3"/>
          <p:cNvSpPr>
            <a:spLocks noGrp="1"/>
          </p:cNvSpPr>
          <p:nvPr>
            <p:ph type="sldNum" sz="quarter" idx="10"/>
          </p:nvPr>
        </p:nvSpPr>
        <p:spPr/>
        <p:txBody>
          <a:bodyPr/>
          <a:lstStyle/>
          <a:p>
            <a:fld id="{56E1E3FB-8958-4EB8-A12E-B8BFB519B4A1}"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97382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6</a:t>
            </a:fld>
            <a:endParaRPr lang="en-US" dirty="0"/>
          </a:p>
        </p:txBody>
      </p:sp>
    </p:spTree>
    <p:extLst>
      <p:ext uri="{BB962C8B-B14F-4D97-AF65-F5344CB8AC3E}">
        <p14:creationId xmlns:p14="http://schemas.microsoft.com/office/powerpoint/2010/main" val="4165899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7</a:t>
            </a:fld>
            <a:endParaRPr lang="en-US" dirty="0"/>
          </a:p>
        </p:txBody>
      </p:sp>
    </p:spTree>
    <p:extLst>
      <p:ext uri="{BB962C8B-B14F-4D97-AF65-F5344CB8AC3E}">
        <p14:creationId xmlns:p14="http://schemas.microsoft.com/office/powerpoint/2010/main" val="220649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8</a:t>
            </a:fld>
            <a:endParaRPr lang="en-US" dirty="0"/>
          </a:p>
        </p:txBody>
      </p:sp>
    </p:spTree>
    <p:extLst>
      <p:ext uri="{BB962C8B-B14F-4D97-AF65-F5344CB8AC3E}">
        <p14:creationId xmlns:p14="http://schemas.microsoft.com/office/powerpoint/2010/main" val="1408588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96913"/>
            <a:ext cx="4267200" cy="2400300"/>
          </a:xfrm>
        </p:spPr>
      </p:sp>
      <p:sp>
        <p:nvSpPr>
          <p:cNvPr id="3" name="Notes Placeholder 2"/>
          <p:cNvSpPr>
            <a:spLocks noGrp="1"/>
          </p:cNvSpPr>
          <p:nvPr>
            <p:ph type="body" idx="1"/>
          </p:nvPr>
        </p:nvSpPr>
        <p:spPr/>
        <p:txBody>
          <a:bodyPr>
            <a:normAutofit/>
          </a:bodyPr>
          <a:lstStyle/>
          <a:p>
            <a:r>
              <a:rPr lang="en-US" dirty="0"/>
              <a:t>Replace BCD with the Alaska graphics on all slide</a:t>
            </a:r>
          </a:p>
          <a:p>
            <a:endParaRPr lang="en-US" dirty="0"/>
          </a:p>
          <a:p>
            <a:r>
              <a:rPr lang="en-US" dirty="0"/>
              <a:t>Pam has a slide – bar graphic of the full industry and who is in the industry. </a:t>
            </a:r>
          </a:p>
          <a:p>
            <a:r>
              <a:rPr lang="en-US" dirty="0"/>
              <a:t>20,000 IC</a:t>
            </a:r>
          </a:p>
          <a:p>
            <a:r>
              <a:rPr lang="en-US" dirty="0"/>
              <a:t>15,000 agency</a:t>
            </a:r>
          </a:p>
          <a:p>
            <a:r>
              <a:rPr lang="en-US" dirty="0"/>
              <a:t>Ann has asked for this from Pam already</a:t>
            </a:r>
          </a:p>
          <a:p>
            <a:endParaRPr lang="en-US" dirty="0"/>
          </a:p>
          <a:p>
            <a:r>
              <a:rPr lang="en-US" dirty="0"/>
              <a:t>VTA program</a:t>
            </a:r>
          </a:p>
          <a:p>
            <a:r>
              <a:rPr lang="en-US" dirty="0"/>
              <a:t>List of the program lists</a:t>
            </a:r>
          </a:p>
          <a:p>
            <a:r>
              <a:rPr lang="en-US" dirty="0"/>
              <a:t>Written handbook</a:t>
            </a:r>
          </a:p>
          <a:p>
            <a:r>
              <a:rPr lang="en-US" dirty="0"/>
              <a:t> and fam trips</a:t>
            </a:r>
          </a:p>
          <a:p>
            <a:r>
              <a:rPr lang="en-US" dirty="0"/>
              <a:t>In the fields --- field work in a destination</a:t>
            </a:r>
          </a:p>
          <a:p>
            <a:endParaRPr lang="en-US" dirty="0"/>
          </a:p>
          <a:p>
            <a:r>
              <a:rPr lang="en-US" dirty="0"/>
              <a:t>Make this two slides maybe</a:t>
            </a:r>
          </a:p>
          <a:p>
            <a:endParaRPr lang="en-US" dirty="0"/>
          </a:p>
          <a:p>
            <a:endParaRPr lang="en-US" dirty="0"/>
          </a:p>
          <a:p>
            <a:r>
              <a:rPr lang="en-US" dirty="0"/>
              <a:t>The industry counts</a:t>
            </a:r>
          </a:p>
          <a:p>
            <a:endParaRPr lang="en-US" dirty="0"/>
          </a:p>
          <a:p>
            <a:r>
              <a:rPr lang="en-US" dirty="0"/>
              <a:t>Travel agent access is our conference and events – </a:t>
            </a:r>
          </a:p>
          <a:p>
            <a:r>
              <a:rPr lang="en-US" dirty="0"/>
              <a:t>Connecting with travel sellers – Fams trips, all different levels of the </a:t>
            </a:r>
          </a:p>
        </p:txBody>
      </p:sp>
      <p:sp>
        <p:nvSpPr>
          <p:cNvPr id="4" name="Slide Number Placeholder 3"/>
          <p:cNvSpPr>
            <a:spLocks noGrp="1"/>
          </p:cNvSpPr>
          <p:nvPr>
            <p:ph type="sldNum" sz="quarter" idx="10"/>
          </p:nvPr>
        </p:nvSpPr>
        <p:spPr/>
        <p:txBody>
          <a:bodyPr/>
          <a:lstStyle/>
          <a:p>
            <a:fld id="{4C222879-CB52-47B0-A4FF-1814FA67D636}" type="slidenum">
              <a:rPr lang="en-US" smtClean="0"/>
              <a:pPr/>
              <a:t>9</a:t>
            </a:fld>
            <a:endParaRPr lang="en-US" dirty="0"/>
          </a:p>
        </p:txBody>
      </p:sp>
    </p:spTree>
    <p:extLst>
      <p:ext uri="{BB962C8B-B14F-4D97-AF65-F5344CB8AC3E}">
        <p14:creationId xmlns:p14="http://schemas.microsoft.com/office/powerpoint/2010/main" val="1028829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96913"/>
            <a:ext cx="4267200" cy="2400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10</a:t>
            </a:fld>
            <a:endParaRPr lang="en-US" dirty="0"/>
          </a:p>
        </p:txBody>
      </p:sp>
    </p:spTree>
    <p:extLst>
      <p:ext uri="{BB962C8B-B14F-4D97-AF65-F5344CB8AC3E}">
        <p14:creationId xmlns:p14="http://schemas.microsoft.com/office/powerpoint/2010/main" val="408693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8823" y="449655"/>
            <a:ext cx="11215412" cy="548640"/>
          </a:xfrm>
        </p:spPr>
        <p:txBody>
          <a:bodyPr>
            <a:noAutofit/>
          </a:bodyPr>
          <a:lstStyle>
            <a:lvl1pPr>
              <a:defRPr b="1">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88823" y="1620775"/>
            <a:ext cx="11215412" cy="4597464"/>
          </a:xfrm>
        </p:spPr>
        <p:txBody>
          <a:bodyPr>
            <a:normAutofit/>
          </a:bodyPr>
          <a:lstStyle>
            <a:lvl1pPr marL="230178" indent="-230178">
              <a:buFont typeface="Arial" panose="020B0604020202020204" pitchFamily="34" charset="0"/>
              <a:buChar char="•"/>
              <a:defRPr sz="2800" b="0">
                <a:solidFill>
                  <a:schemeClr val="tx1">
                    <a:lumMod val="75000"/>
                    <a:lumOff val="25000"/>
                  </a:schemeClr>
                </a:solidFill>
              </a:defRPr>
            </a:lvl1pPr>
            <a:lvl2pPr marL="628623" indent="-342885">
              <a:buClr>
                <a:schemeClr val="tx1">
                  <a:lumMod val="75000"/>
                  <a:lumOff val="25000"/>
                </a:schemeClr>
              </a:buClr>
              <a:buFont typeface="Calibri Light" panose="020F0302020204030204" pitchFamily="34" charset="0"/>
              <a:buChar char="–"/>
              <a:defRPr sz="2400" b="0">
                <a:solidFill>
                  <a:schemeClr val="tx1">
                    <a:lumMod val="75000"/>
                    <a:lumOff val="25000"/>
                  </a:schemeClr>
                </a:solidFill>
              </a:defRPr>
            </a:lvl2pPr>
            <a:lvl3pPr marL="1144540" indent="0">
              <a:defRPr sz="2000" b="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8"/>
          <p:cNvSpPr>
            <a:spLocks noGrp="1"/>
          </p:cNvSpPr>
          <p:nvPr>
            <p:ph type="body" sz="quarter" idx="11"/>
          </p:nvPr>
        </p:nvSpPr>
        <p:spPr>
          <a:xfrm>
            <a:off x="488823" y="1022089"/>
            <a:ext cx="11215412" cy="437260"/>
          </a:xfrm>
        </p:spPr>
        <p:txBody>
          <a:bodyPr vert="horz" lIns="91436" tIns="45719" rIns="91436" bIns="45719" rtlCol="0">
            <a:noAutofit/>
          </a:bodyPr>
          <a:lstStyle>
            <a:lvl1pPr marL="0" indent="0" algn="ctr">
              <a:lnSpc>
                <a:spcPct val="100000"/>
              </a:lnSpc>
              <a:spcBef>
                <a:spcPts val="1866"/>
              </a:spcBef>
              <a:buNone/>
              <a:defRPr lang="en-US" sz="3200" b="0" kern="1200" dirty="0">
                <a:solidFill>
                  <a:schemeClr val="tx1">
                    <a:lumMod val="75000"/>
                    <a:lumOff val="25000"/>
                  </a:schemeClr>
                </a:solidFill>
                <a:latin typeface="+mn-lt"/>
                <a:ea typeface="+mn-ea"/>
                <a:cs typeface="+mn-cs"/>
              </a:defRPr>
            </a:lvl1pPr>
          </a:lstStyle>
          <a:p>
            <a:pPr marL="0" lvl="0" indent="0" algn="ctr" defTabSz="1218777" rtl="0" eaLnBrk="1" latinLnBrk="0" hangingPunct="1">
              <a:lnSpc>
                <a:spcPts val="2398"/>
              </a:lnSpc>
              <a:spcBef>
                <a:spcPts val="0"/>
              </a:spcBef>
              <a:buClr>
                <a:schemeClr val="accent1"/>
              </a:buClr>
              <a:buFont typeface="Wingdings" pitchFamily="2" charset="2"/>
              <a:buNone/>
            </a:pPr>
            <a:r>
              <a:rPr lang="en-US" dirty="0"/>
              <a:t>Click to edit Master text styles</a:t>
            </a:r>
          </a:p>
        </p:txBody>
      </p:sp>
      <p:pic>
        <p:nvPicPr>
          <p:cNvPr id="5" name="Picture 4">
            <a:extLst>
              <a:ext uri="{FF2B5EF4-FFF2-40B4-BE49-F238E27FC236}">
                <a16:creationId xmlns:a16="http://schemas.microsoft.com/office/drawing/2014/main" xmlns="" id="{EF3629BC-F0DE-4284-8579-03ABF1D0D6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6545" y="5992080"/>
            <a:ext cx="1655353" cy="327391"/>
          </a:xfrm>
          <a:prstGeom prst="rect">
            <a:avLst/>
          </a:prstGeom>
        </p:spPr>
      </p:pic>
      <p:pic>
        <p:nvPicPr>
          <p:cNvPr id="6" name="Picture 5">
            <a:extLst>
              <a:ext uri="{FF2B5EF4-FFF2-40B4-BE49-F238E27FC236}">
                <a16:creationId xmlns:a16="http://schemas.microsoft.com/office/drawing/2014/main" xmlns="" id="{B4470B15-5311-4F84-81C0-46455851B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9565" y="5896848"/>
            <a:ext cx="452337" cy="452337"/>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ptop Layout with Sidebar">
    <p:spTree>
      <p:nvGrpSpPr>
        <p:cNvPr id="1" name=""/>
        <p:cNvGrpSpPr/>
        <p:nvPr/>
      </p:nvGrpSpPr>
      <p:grpSpPr>
        <a:xfrm>
          <a:off x="0" y="0"/>
          <a:ext cx="0" cy="0"/>
          <a:chOff x="0" y="0"/>
          <a:chExt cx="0" cy="0"/>
        </a:xfrm>
      </p:grpSpPr>
      <p:sp>
        <p:nvSpPr>
          <p:cNvPr id="18" name="Rectangle 17"/>
          <p:cNvSpPr/>
          <p:nvPr userDrawn="1"/>
        </p:nvSpPr>
        <p:spPr>
          <a:xfrm>
            <a:off x="8972330" y="893"/>
            <a:ext cx="3216495" cy="6685657"/>
          </a:xfrm>
          <a:prstGeom prst="rect">
            <a:avLst/>
          </a:prstGeom>
          <a:gradFill>
            <a:gsLst>
              <a:gs pos="0">
                <a:schemeClr val="bg2">
                  <a:lumMod val="75000"/>
                </a:schemeClr>
              </a:gs>
              <a:gs pos="100000">
                <a:schemeClr val="bg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3200" dirty="0"/>
          </a:p>
        </p:txBody>
      </p:sp>
      <p:pic>
        <p:nvPicPr>
          <p:cNvPr id="20" name="Computer_4.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60737" y="1369055"/>
            <a:ext cx="7775507" cy="4362516"/>
          </a:xfrm>
          <a:prstGeom prst="rect">
            <a:avLst/>
          </a:prstGeom>
          <a:ln w="3175" cap="flat">
            <a:noFill/>
            <a:miter lim="400000"/>
          </a:ln>
          <a:effectLst/>
        </p:spPr>
      </p:pic>
      <p:sp>
        <p:nvSpPr>
          <p:cNvPr id="16" name="Content Placeholder 2"/>
          <p:cNvSpPr>
            <a:spLocks noGrp="1"/>
          </p:cNvSpPr>
          <p:nvPr>
            <p:ph idx="11"/>
          </p:nvPr>
        </p:nvSpPr>
        <p:spPr>
          <a:xfrm>
            <a:off x="823874" y="1645337"/>
            <a:ext cx="4527355" cy="4334565"/>
          </a:xfrm>
        </p:spPr>
        <p:txBody>
          <a:bodyPr anchor="t">
            <a:normAutofit/>
          </a:bodyPr>
          <a:lstStyle>
            <a:lvl1pPr marL="230178" indent="-230178">
              <a:buClr>
                <a:schemeClr val="accent1"/>
              </a:buClr>
              <a:buFont typeface="Arial" panose="020B0604020202020204" pitchFamily="34" charset="0"/>
              <a:buChar char="•"/>
              <a:defRPr sz="2800" b="0">
                <a:solidFill>
                  <a:schemeClr val="tx1">
                    <a:lumMod val="75000"/>
                    <a:lumOff val="25000"/>
                  </a:schemeClr>
                </a:solidFill>
              </a:defRPr>
            </a:lvl1pPr>
            <a:lvl2pPr marL="628623" indent="-342885">
              <a:buClr>
                <a:schemeClr val="tx1">
                  <a:lumMod val="75000"/>
                  <a:lumOff val="25000"/>
                </a:schemeClr>
              </a:buClr>
              <a:buFont typeface="Calibri Light" panose="020F0302020204030204" pitchFamily="34" charset="0"/>
              <a:buChar char="–"/>
              <a:defRPr sz="2400" b="0">
                <a:solidFill>
                  <a:schemeClr val="tx1">
                    <a:lumMod val="75000"/>
                    <a:lumOff val="25000"/>
                  </a:schemeClr>
                </a:solidFill>
              </a:defRPr>
            </a:lvl2pPr>
            <a:lvl3pPr marL="1144540" indent="0">
              <a:defRPr sz="2000" b="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22" name="Title 1"/>
          <p:cNvSpPr>
            <a:spLocks noGrp="1"/>
          </p:cNvSpPr>
          <p:nvPr>
            <p:ph type="title"/>
          </p:nvPr>
        </p:nvSpPr>
        <p:spPr>
          <a:xfrm>
            <a:off x="488824" y="449655"/>
            <a:ext cx="7962450" cy="548640"/>
          </a:xfrm>
        </p:spPr>
        <p:txBody>
          <a:bodyPr>
            <a:noAutofit/>
          </a:bodyPr>
          <a:lstStyle>
            <a:lvl1pPr>
              <a:defRPr b="1">
                <a:solidFill>
                  <a:schemeClr val="tx1">
                    <a:lumMod val="75000"/>
                    <a:lumOff val="25000"/>
                  </a:schemeClr>
                </a:solidFill>
              </a:defRPr>
            </a:lvl1pPr>
          </a:lstStyle>
          <a:p>
            <a:r>
              <a:rPr lang="en-US" dirty="0"/>
              <a:t>Click to edit Master title style</a:t>
            </a:r>
          </a:p>
        </p:txBody>
      </p:sp>
      <p:sp>
        <p:nvSpPr>
          <p:cNvPr id="15" name="Picture Placeholder 4"/>
          <p:cNvSpPr>
            <a:spLocks noGrp="1"/>
          </p:cNvSpPr>
          <p:nvPr>
            <p:ph type="pic" sz="quarter" idx="10"/>
          </p:nvPr>
        </p:nvSpPr>
        <p:spPr>
          <a:xfrm>
            <a:off x="6035124" y="1772712"/>
            <a:ext cx="5528870" cy="3491979"/>
          </a:xfrm>
          <a:solidFill>
            <a:schemeClr val="bg1"/>
          </a:solidFill>
        </p:spPr>
      </p:sp>
    </p:spTree>
    <p:extLst>
      <p:ext uri="{BB962C8B-B14F-4D97-AF65-F5344CB8AC3E}">
        <p14:creationId xmlns:p14="http://schemas.microsoft.com/office/powerpoint/2010/main" val="180209302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Layout Large">
    <p:spTree>
      <p:nvGrpSpPr>
        <p:cNvPr id="1" name=""/>
        <p:cNvGrpSpPr/>
        <p:nvPr/>
      </p:nvGrpSpPr>
      <p:grpSpPr>
        <a:xfrm>
          <a:off x="0" y="0"/>
          <a:ext cx="0" cy="0"/>
          <a:chOff x="0" y="0"/>
          <a:chExt cx="0" cy="0"/>
        </a:xfrm>
      </p:grpSpPr>
      <p:sp>
        <p:nvSpPr>
          <p:cNvPr id="17" name="Rectangle 16"/>
          <p:cNvSpPr/>
          <p:nvPr userDrawn="1"/>
        </p:nvSpPr>
        <p:spPr>
          <a:xfrm>
            <a:off x="-1" y="1255383"/>
            <a:ext cx="12188826" cy="45194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3200" dirty="0"/>
          </a:p>
        </p:txBody>
      </p:sp>
      <p:pic>
        <p:nvPicPr>
          <p:cNvPr id="14" name="Computer_4.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98018" y="980366"/>
            <a:ext cx="9743647" cy="5466759"/>
          </a:xfrm>
          <a:prstGeom prst="rect">
            <a:avLst/>
          </a:prstGeom>
          <a:ln w="3175" cap="flat">
            <a:noFill/>
            <a:miter lim="400000"/>
          </a:ln>
          <a:effectLst/>
        </p:spPr>
      </p:pic>
      <p:sp>
        <p:nvSpPr>
          <p:cNvPr id="9" name="Content Placeholder 2"/>
          <p:cNvSpPr>
            <a:spLocks noGrp="1"/>
          </p:cNvSpPr>
          <p:nvPr>
            <p:ph idx="11"/>
          </p:nvPr>
        </p:nvSpPr>
        <p:spPr>
          <a:xfrm>
            <a:off x="7958667" y="1730829"/>
            <a:ext cx="3745568" cy="4103915"/>
          </a:xfrm>
        </p:spPr>
        <p:txBody>
          <a:bodyPr anchor="t">
            <a:normAutofit/>
          </a:bodyPr>
          <a:lstStyle>
            <a:lvl1pPr marL="230178" indent="-230178">
              <a:buClr>
                <a:schemeClr val="bg1"/>
              </a:buClr>
              <a:buFont typeface="Arial" panose="020B0604020202020204" pitchFamily="34" charset="0"/>
              <a:buChar char="•"/>
              <a:defRPr sz="2800" b="0">
                <a:solidFill>
                  <a:schemeClr val="bg1"/>
                </a:solidFill>
              </a:defRPr>
            </a:lvl1pPr>
            <a:lvl2pPr marL="628623" indent="-342885">
              <a:buClr>
                <a:schemeClr val="bg1"/>
              </a:buClr>
              <a:buFont typeface="Calibri Light" panose="020F0302020204030204" pitchFamily="34" charset="0"/>
              <a:buChar char="–"/>
              <a:defRPr sz="2400" b="0">
                <a:solidFill>
                  <a:schemeClr val="bg1"/>
                </a:solidFill>
              </a:defRPr>
            </a:lvl2pPr>
            <a:lvl3pPr marL="1144540" indent="0">
              <a:buClr>
                <a:schemeClr val="bg1"/>
              </a:buClr>
              <a:defRPr sz="2000" b="0">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22" name="Title 1"/>
          <p:cNvSpPr>
            <a:spLocks noGrp="1"/>
          </p:cNvSpPr>
          <p:nvPr>
            <p:ph type="title"/>
          </p:nvPr>
        </p:nvSpPr>
        <p:spPr>
          <a:xfrm>
            <a:off x="488823" y="449655"/>
            <a:ext cx="11215412" cy="548640"/>
          </a:xfrm>
        </p:spPr>
        <p:txBody>
          <a:bodyPr>
            <a:noAutofit/>
          </a:bodyPr>
          <a:lstStyle>
            <a:lvl1pPr>
              <a:defRPr b="1">
                <a:solidFill>
                  <a:schemeClr val="tx1">
                    <a:lumMod val="75000"/>
                    <a:lumOff val="25000"/>
                  </a:schemeClr>
                </a:solidFill>
              </a:defRPr>
            </a:lvl1pPr>
          </a:lstStyle>
          <a:p>
            <a:r>
              <a:rPr lang="en-US" dirty="0"/>
              <a:t>Click to edit Master title style</a:t>
            </a:r>
          </a:p>
        </p:txBody>
      </p:sp>
      <p:sp>
        <p:nvSpPr>
          <p:cNvPr id="7" name="Picture Placeholder 4"/>
          <p:cNvSpPr>
            <a:spLocks noGrp="1"/>
          </p:cNvSpPr>
          <p:nvPr>
            <p:ph type="pic" sz="quarter" idx="10"/>
          </p:nvPr>
        </p:nvSpPr>
        <p:spPr>
          <a:xfrm>
            <a:off x="177751" y="1522083"/>
            <a:ext cx="6903720" cy="4352379"/>
          </a:xfrm>
          <a:solidFill>
            <a:schemeClr val="bg1"/>
          </a:solidFill>
        </p:spPr>
      </p:sp>
    </p:spTree>
    <p:extLst>
      <p:ext uri="{BB962C8B-B14F-4D97-AF65-F5344CB8AC3E}">
        <p14:creationId xmlns:p14="http://schemas.microsoft.com/office/powerpoint/2010/main" val="42483431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aptop Layout Large">
    <p:spTree>
      <p:nvGrpSpPr>
        <p:cNvPr id="1" name=""/>
        <p:cNvGrpSpPr/>
        <p:nvPr/>
      </p:nvGrpSpPr>
      <p:grpSpPr>
        <a:xfrm>
          <a:off x="0" y="0"/>
          <a:ext cx="0" cy="0"/>
          <a:chOff x="0" y="0"/>
          <a:chExt cx="0" cy="0"/>
        </a:xfrm>
      </p:grpSpPr>
      <p:sp>
        <p:nvSpPr>
          <p:cNvPr id="22" name="Title 1"/>
          <p:cNvSpPr>
            <a:spLocks noGrp="1"/>
          </p:cNvSpPr>
          <p:nvPr>
            <p:ph type="title"/>
          </p:nvPr>
        </p:nvSpPr>
        <p:spPr>
          <a:xfrm>
            <a:off x="488823" y="449655"/>
            <a:ext cx="11215412" cy="548640"/>
          </a:xfrm>
        </p:spPr>
        <p:txBody>
          <a:bodyPr>
            <a:noAutofit/>
          </a:bodyPr>
          <a:lstStyle>
            <a:lvl1pPr>
              <a:defRPr b="1">
                <a:solidFill>
                  <a:schemeClr val="tx1">
                    <a:lumMod val="75000"/>
                    <a:lumOff val="25000"/>
                  </a:schemeClr>
                </a:solidFill>
              </a:defRPr>
            </a:lvl1pPr>
          </a:lstStyle>
          <a:p>
            <a:r>
              <a:rPr lang="en-US" dirty="0"/>
              <a:t>Click to edit Master title style</a:t>
            </a:r>
          </a:p>
        </p:txBody>
      </p:sp>
      <p:pic>
        <p:nvPicPr>
          <p:cNvPr id="7" name="Computer_4.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18462" y="944505"/>
            <a:ext cx="9551901" cy="5359179"/>
          </a:xfrm>
          <a:prstGeom prst="rect">
            <a:avLst/>
          </a:prstGeom>
          <a:ln w="3175" cap="flat">
            <a:noFill/>
            <a:miter lim="400000"/>
          </a:ln>
          <a:effectLst/>
        </p:spPr>
      </p:pic>
      <p:sp>
        <p:nvSpPr>
          <p:cNvPr id="8" name="Picture Placeholder 4"/>
          <p:cNvSpPr>
            <a:spLocks noGrp="1"/>
          </p:cNvSpPr>
          <p:nvPr>
            <p:ph type="pic" sz="quarter" idx="10"/>
          </p:nvPr>
        </p:nvSpPr>
        <p:spPr>
          <a:xfrm>
            <a:off x="2743202" y="1470212"/>
            <a:ext cx="6821001" cy="4267199"/>
          </a:xfrm>
          <a:solidFill>
            <a:schemeClr val="bg1"/>
          </a:solidFill>
        </p:spPr>
      </p:sp>
    </p:spTree>
    <p:extLst>
      <p:ext uri="{BB962C8B-B14F-4D97-AF65-F5344CB8AC3E}">
        <p14:creationId xmlns:p14="http://schemas.microsoft.com/office/powerpoint/2010/main" val="26771565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t Layout with Sidebar">
    <p:spTree>
      <p:nvGrpSpPr>
        <p:cNvPr id="1" name=""/>
        <p:cNvGrpSpPr/>
        <p:nvPr/>
      </p:nvGrpSpPr>
      <p:grpSpPr>
        <a:xfrm>
          <a:off x="0" y="0"/>
          <a:ext cx="0" cy="0"/>
          <a:chOff x="0" y="0"/>
          <a:chExt cx="0" cy="0"/>
        </a:xfrm>
      </p:grpSpPr>
      <p:sp>
        <p:nvSpPr>
          <p:cNvPr id="15" name="Content Placeholder 2"/>
          <p:cNvSpPr>
            <a:spLocks noGrp="1"/>
          </p:cNvSpPr>
          <p:nvPr>
            <p:ph idx="11"/>
          </p:nvPr>
        </p:nvSpPr>
        <p:spPr>
          <a:xfrm>
            <a:off x="823874" y="1943048"/>
            <a:ext cx="5850059" cy="4334565"/>
          </a:xfrm>
        </p:spPr>
        <p:txBody>
          <a:bodyPr anchor="t">
            <a:normAutofit/>
          </a:bodyPr>
          <a:lstStyle>
            <a:lvl1pPr marL="230178" indent="-230178">
              <a:buClr>
                <a:schemeClr val="accent1"/>
              </a:buClr>
              <a:buFont typeface="Arial" panose="020B0604020202020204" pitchFamily="34" charset="0"/>
              <a:buChar char="•"/>
              <a:defRPr sz="2800" b="0">
                <a:solidFill>
                  <a:schemeClr val="tx1">
                    <a:lumMod val="75000"/>
                    <a:lumOff val="25000"/>
                  </a:schemeClr>
                </a:solidFill>
              </a:defRPr>
            </a:lvl1pPr>
            <a:lvl2pPr marL="628623" indent="-342885">
              <a:buClr>
                <a:schemeClr val="tx1">
                  <a:lumMod val="75000"/>
                  <a:lumOff val="25000"/>
                </a:schemeClr>
              </a:buClr>
              <a:buFont typeface="Calibri Light" panose="020F0302020204030204" pitchFamily="34" charset="0"/>
              <a:buChar char="–"/>
              <a:defRPr sz="2400" b="0">
                <a:solidFill>
                  <a:schemeClr val="tx1">
                    <a:lumMod val="75000"/>
                    <a:lumOff val="25000"/>
                  </a:schemeClr>
                </a:solidFill>
              </a:defRPr>
            </a:lvl2pPr>
            <a:lvl3pPr marL="1144540" indent="0">
              <a:defRPr sz="2000" b="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cxnSp>
        <p:nvCxnSpPr>
          <p:cNvPr id="17" name="Straight Connector 16"/>
          <p:cNvCxnSpPr/>
          <p:nvPr userDrawn="1"/>
        </p:nvCxnSpPr>
        <p:spPr>
          <a:xfrm>
            <a:off x="823875" y="1786899"/>
            <a:ext cx="726813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8972330" y="893"/>
            <a:ext cx="3216495" cy="6857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3200" dirty="0"/>
          </a:p>
        </p:txBody>
      </p:sp>
      <p:sp>
        <p:nvSpPr>
          <p:cNvPr id="7" name="Rectangle 6"/>
          <p:cNvSpPr/>
          <p:nvPr userDrawn="1"/>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22" name="Title 1"/>
          <p:cNvSpPr>
            <a:spLocks noGrp="1"/>
          </p:cNvSpPr>
          <p:nvPr>
            <p:ph type="title"/>
          </p:nvPr>
        </p:nvSpPr>
        <p:spPr>
          <a:xfrm>
            <a:off x="488824" y="449655"/>
            <a:ext cx="7962450" cy="548640"/>
          </a:xfrm>
        </p:spPr>
        <p:txBody>
          <a:bodyPr>
            <a:noAutofit/>
          </a:bodyPr>
          <a:lstStyle>
            <a:lvl1pPr>
              <a:defRPr b="1">
                <a:solidFill>
                  <a:schemeClr val="tx1">
                    <a:lumMod val="75000"/>
                    <a:lumOff val="25000"/>
                  </a:schemeClr>
                </a:solidFill>
              </a:defRPr>
            </a:lvl1pPr>
          </a:lstStyle>
          <a:p>
            <a:r>
              <a:rPr lang="en-US" dirty="0"/>
              <a:t>Click to edit Master title style</a:t>
            </a:r>
          </a:p>
        </p:txBody>
      </p:sp>
      <p:sp>
        <p:nvSpPr>
          <p:cNvPr id="16" name="Picture Placeholder 4"/>
          <p:cNvSpPr>
            <a:spLocks noGrp="1"/>
          </p:cNvSpPr>
          <p:nvPr>
            <p:ph type="pic" sz="quarter" idx="10"/>
          </p:nvPr>
        </p:nvSpPr>
        <p:spPr>
          <a:xfrm>
            <a:off x="7402286" y="1621973"/>
            <a:ext cx="3156856" cy="4158343"/>
          </a:xfrm>
          <a:solidFill>
            <a:schemeClr val="bg1"/>
          </a:solidFill>
        </p:spPr>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2804" y="1191715"/>
            <a:ext cx="3546030" cy="5017823"/>
          </a:xfrm>
          <a:prstGeom prst="rect">
            <a:avLst/>
          </a:prstGeom>
        </p:spPr>
      </p:pic>
    </p:spTree>
    <p:extLst>
      <p:ext uri="{BB962C8B-B14F-4D97-AF65-F5344CB8AC3E}">
        <p14:creationId xmlns:p14="http://schemas.microsoft.com/office/powerpoint/2010/main" val="16496901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t Layout Center">
    <p:spTree>
      <p:nvGrpSpPr>
        <p:cNvPr id="1" name=""/>
        <p:cNvGrpSpPr/>
        <p:nvPr/>
      </p:nvGrpSpPr>
      <p:grpSpPr>
        <a:xfrm>
          <a:off x="0" y="0"/>
          <a:ext cx="0" cy="0"/>
          <a:chOff x="0" y="0"/>
          <a:chExt cx="0" cy="0"/>
        </a:xfrm>
      </p:grpSpPr>
      <p:sp>
        <p:nvSpPr>
          <p:cNvPr id="22" name="Title 1"/>
          <p:cNvSpPr>
            <a:spLocks noGrp="1"/>
          </p:cNvSpPr>
          <p:nvPr>
            <p:ph type="title"/>
          </p:nvPr>
        </p:nvSpPr>
        <p:spPr>
          <a:xfrm>
            <a:off x="488823" y="449655"/>
            <a:ext cx="11215412" cy="548640"/>
          </a:xfrm>
        </p:spPr>
        <p:txBody>
          <a:bodyPr>
            <a:noAutofit/>
          </a:bodyPr>
          <a:lstStyle>
            <a:lvl1pPr>
              <a:defRPr b="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5002500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Questions?">
    <p:spTree>
      <p:nvGrpSpPr>
        <p:cNvPr id="1" name=""/>
        <p:cNvGrpSpPr/>
        <p:nvPr/>
      </p:nvGrpSpPr>
      <p:grpSpPr>
        <a:xfrm>
          <a:off x="0" y="0"/>
          <a:ext cx="0" cy="0"/>
          <a:chOff x="0" y="0"/>
          <a:chExt cx="0" cy="0"/>
        </a:xfrm>
      </p:grpSpPr>
      <p:sp>
        <p:nvSpPr>
          <p:cNvPr id="6" name="Oval 5"/>
          <p:cNvSpPr/>
          <p:nvPr userDrawn="1"/>
        </p:nvSpPr>
        <p:spPr>
          <a:xfrm>
            <a:off x="3572598" y="907186"/>
            <a:ext cx="5043630" cy="5043631"/>
          </a:xfrm>
          <a:prstGeom prst="ellipse">
            <a:avLst/>
          </a:prstGeom>
          <a:solidFill>
            <a:schemeClr val="bg1">
              <a:lumMod val="95000"/>
              <a:alpha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1200" dirty="0"/>
          </a:p>
        </p:txBody>
      </p:sp>
      <p:sp>
        <p:nvSpPr>
          <p:cNvPr id="7" name="TextBox 6"/>
          <p:cNvSpPr txBox="1"/>
          <p:nvPr userDrawn="1"/>
        </p:nvSpPr>
        <p:spPr>
          <a:xfrm>
            <a:off x="3572599" y="3029505"/>
            <a:ext cx="5043629" cy="799001"/>
          </a:xfrm>
          <a:prstGeom prst="rect">
            <a:avLst/>
          </a:prstGeom>
          <a:noFill/>
        </p:spPr>
        <p:txBody>
          <a:bodyPr wrap="square" lIns="91436" tIns="45719" rIns="91436" bIns="45719" rtlCol="0" anchor="ctr">
            <a:spAutoFit/>
          </a:bodyPr>
          <a:lstStyle/>
          <a:p>
            <a:pPr algn="ctr">
              <a:lnSpc>
                <a:spcPct val="80000"/>
              </a:lnSpc>
            </a:pPr>
            <a:r>
              <a:rPr lang="en-US" sz="5600" b="1" dirty="0">
                <a:solidFill>
                  <a:schemeClr val="tx1">
                    <a:lumMod val="75000"/>
                    <a:lumOff val="25000"/>
                  </a:schemeClr>
                </a:solidFill>
                <a:latin typeface="+mj-lt"/>
              </a:rPr>
              <a:t>Questions?</a:t>
            </a:r>
          </a:p>
        </p:txBody>
      </p:sp>
      <p:sp>
        <p:nvSpPr>
          <p:cNvPr id="8" name="Oval 7"/>
          <p:cNvSpPr/>
          <p:nvPr userDrawn="1"/>
        </p:nvSpPr>
        <p:spPr>
          <a:xfrm>
            <a:off x="3986601" y="1321188"/>
            <a:ext cx="4215626" cy="4215627"/>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3200"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hank You 2">
    <p:spTree>
      <p:nvGrpSpPr>
        <p:cNvPr id="1" name=""/>
        <p:cNvGrpSpPr/>
        <p:nvPr/>
      </p:nvGrpSpPr>
      <p:grpSpPr>
        <a:xfrm>
          <a:off x="0" y="0"/>
          <a:ext cx="0" cy="0"/>
          <a:chOff x="0" y="0"/>
          <a:chExt cx="0" cy="0"/>
        </a:xfrm>
      </p:grpSpPr>
      <p:sp>
        <p:nvSpPr>
          <p:cNvPr id="5" name="Oval 4"/>
          <p:cNvSpPr/>
          <p:nvPr userDrawn="1"/>
        </p:nvSpPr>
        <p:spPr>
          <a:xfrm>
            <a:off x="642753" y="645937"/>
            <a:ext cx="5043630" cy="5043631"/>
          </a:xfrm>
          <a:prstGeom prst="ellipse">
            <a:avLst/>
          </a:prstGeom>
          <a:solidFill>
            <a:schemeClr val="bg1">
              <a:lumMod val="95000"/>
              <a:alpha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1200" dirty="0"/>
          </a:p>
        </p:txBody>
      </p:sp>
      <p:sp>
        <p:nvSpPr>
          <p:cNvPr id="6" name="Oval 5"/>
          <p:cNvSpPr/>
          <p:nvPr userDrawn="1"/>
        </p:nvSpPr>
        <p:spPr>
          <a:xfrm>
            <a:off x="1056756" y="1059937"/>
            <a:ext cx="4215626" cy="4215627"/>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3200" dirty="0"/>
          </a:p>
        </p:txBody>
      </p:sp>
      <p:sp>
        <p:nvSpPr>
          <p:cNvPr id="7" name="TextBox 6"/>
          <p:cNvSpPr txBox="1"/>
          <p:nvPr userDrawn="1"/>
        </p:nvSpPr>
        <p:spPr>
          <a:xfrm>
            <a:off x="1056757" y="2692558"/>
            <a:ext cx="4215626" cy="950386"/>
          </a:xfrm>
          <a:prstGeom prst="rect">
            <a:avLst/>
          </a:prstGeom>
          <a:noFill/>
        </p:spPr>
        <p:txBody>
          <a:bodyPr wrap="square" lIns="91436" tIns="45719" rIns="91436" bIns="45719" rtlCol="0" anchor="ctr">
            <a:spAutoFit/>
          </a:bodyPr>
          <a:lstStyle/>
          <a:p>
            <a:pPr algn="ctr">
              <a:lnSpc>
                <a:spcPct val="80000"/>
              </a:lnSpc>
            </a:pPr>
            <a:r>
              <a:rPr lang="en-US" sz="6400" dirty="0">
                <a:solidFill>
                  <a:schemeClr val="tx1">
                    <a:lumMod val="75000"/>
                    <a:lumOff val="25000"/>
                  </a:schemeClr>
                </a:solidFill>
                <a:latin typeface="+mj-lt"/>
              </a:rPr>
              <a:t>Thank </a:t>
            </a:r>
            <a:r>
              <a:rPr lang="en-US" sz="6800" b="1" dirty="0">
                <a:solidFill>
                  <a:srgbClr val="0070C0"/>
                </a:solidFill>
                <a:latin typeface="+mj-lt"/>
              </a:rPr>
              <a:t>you</a:t>
            </a:r>
          </a:p>
        </p:txBody>
      </p:sp>
      <p:sp>
        <p:nvSpPr>
          <p:cNvPr id="8" name="Rectangle 7"/>
          <p:cNvSpPr/>
          <p:nvPr userDrawn="1"/>
        </p:nvSpPr>
        <p:spPr>
          <a:xfrm rot="16200000">
            <a:off x="6002973" y="-6002970"/>
            <a:ext cx="182880" cy="121888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9" name="Rectangle 8"/>
          <p:cNvSpPr/>
          <p:nvPr userDrawn="1"/>
        </p:nvSpPr>
        <p:spPr>
          <a:xfrm rot="16200000">
            <a:off x="6002973" y="685401"/>
            <a:ext cx="182880" cy="121888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10" name="Rectangle 9"/>
          <p:cNvSpPr/>
          <p:nvPr userDrawn="1"/>
        </p:nvSpPr>
        <p:spPr>
          <a:xfrm>
            <a:off x="0" y="894"/>
            <a:ext cx="182880" cy="6856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11" name="Rectangle 10"/>
          <p:cNvSpPr/>
          <p:nvPr userDrawn="1"/>
        </p:nvSpPr>
        <p:spPr>
          <a:xfrm>
            <a:off x="12005945" y="894"/>
            <a:ext cx="182880" cy="6856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21" name="Rectangle 20">
            <a:extLst>
              <a:ext uri="{FF2B5EF4-FFF2-40B4-BE49-F238E27FC236}">
                <a16:creationId xmlns:a16="http://schemas.microsoft.com/office/drawing/2014/main" xmlns="" id="{613118CD-17A7-4D81-8127-B85A39E67FF7}"/>
              </a:ext>
            </a:extLst>
          </p:cNvPr>
          <p:cNvSpPr/>
          <p:nvPr userDrawn="1"/>
        </p:nvSpPr>
        <p:spPr>
          <a:xfrm rot="16200000">
            <a:off x="6002974" y="-6002971"/>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22" name="Rectangle 21">
            <a:extLst>
              <a:ext uri="{FF2B5EF4-FFF2-40B4-BE49-F238E27FC236}">
                <a16:creationId xmlns:a16="http://schemas.microsoft.com/office/drawing/2014/main" xmlns="" id="{09463ADA-B654-4509-9A92-E0F7B7F1750F}"/>
              </a:ext>
            </a:extLst>
          </p:cNvPr>
          <p:cNvSpPr/>
          <p:nvPr userDrawn="1"/>
        </p:nvSpPr>
        <p:spPr>
          <a:xfrm rot="16200000">
            <a:off x="6002974" y="685400"/>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spTree>
    <p:extLst>
      <p:ext uri="{BB962C8B-B14F-4D97-AF65-F5344CB8AC3E}">
        <p14:creationId xmlns:p14="http://schemas.microsoft.com/office/powerpoint/2010/main" val="15390759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35323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173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6026B68-43BA-4D14-BA1A-F83C20EF9C48}"/>
              </a:ext>
            </a:extLst>
          </p:cNvPr>
          <p:cNvSpPr/>
          <p:nvPr userDrawn="1"/>
        </p:nvSpPr>
        <p:spPr>
          <a:xfrm>
            <a:off x="9197163" y="5709684"/>
            <a:ext cx="2711302" cy="871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7852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488823" y="449655"/>
            <a:ext cx="11215412" cy="548640"/>
          </a:xfrm>
        </p:spPr>
        <p:txBody>
          <a:bodyPr>
            <a:noAutofit/>
          </a:bodyPr>
          <a:lstStyle>
            <a:lvl1pPr>
              <a:defRPr b="0">
                <a:solidFill>
                  <a:schemeClr val="tx1">
                    <a:lumMod val="75000"/>
                    <a:lumOff val="25000"/>
                  </a:schemeClr>
                </a:solidFill>
              </a:defRPr>
            </a:lvl1pPr>
          </a:lstStyle>
          <a:p>
            <a:r>
              <a:rPr lang="en-US" dirty="0"/>
              <a:t>Click to edit Master title style</a:t>
            </a:r>
          </a:p>
        </p:txBody>
      </p:sp>
      <p:sp>
        <p:nvSpPr>
          <p:cNvPr id="10" name="Text Placeholder 8"/>
          <p:cNvSpPr>
            <a:spLocks noGrp="1"/>
          </p:cNvSpPr>
          <p:nvPr>
            <p:ph type="body" sz="quarter" idx="11"/>
          </p:nvPr>
        </p:nvSpPr>
        <p:spPr>
          <a:xfrm>
            <a:off x="488823" y="1022089"/>
            <a:ext cx="11215412" cy="437260"/>
          </a:xfrm>
        </p:spPr>
        <p:txBody>
          <a:bodyPr vert="horz" lIns="91436" tIns="45719" rIns="91436" bIns="45719" rtlCol="0">
            <a:noAutofit/>
          </a:bodyPr>
          <a:lstStyle>
            <a:lvl1pPr marL="0" indent="0" algn="ctr">
              <a:lnSpc>
                <a:spcPct val="100000"/>
              </a:lnSpc>
              <a:spcBef>
                <a:spcPts val="1866"/>
              </a:spcBef>
              <a:buNone/>
              <a:defRPr lang="en-US" sz="3200" b="0" kern="1200" dirty="0">
                <a:solidFill>
                  <a:schemeClr val="tx1">
                    <a:lumMod val="75000"/>
                    <a:lumOff val="25000"/>
                  </a:schemeClr>
                </a:solidFill>
                <a:latin typeface="+mn-lt"/>
                <a:ea typeface="+mn-ea"/>
                <a:cs typeface="+mn-cs"/>
              </a:defRPr>
            </a:lvl1pPr>
          </a:lstStyle>
          <a:p>
            <a:pPr marL="0" lvl="0" indent="0" algn="ctr" defTabSz="1218777" rtl="0" eaLnBrk="1" latinLnBrk="0" hangingPunct="1">
              <a:lnSpc>
                <a:spcPts val="2398"/>
              </a:lnSpc>
              <a:spcBef>
                <a:spcPts val="0"/>
              </a:spcBef>
              <a:buClr>
                <a:schemeClr val="accent1"/>
              </a:buClr>
              <a:buFont typeface="Wingdings" pitchFamily="2" charset="2"/>
              <a:buNone/>
            </a:pPr>
            <a:r>
              <a:rPr lang="en-US" dirty="0"/>
              <a:t>Click to edit Master text styles</a:t>
            </a:r>
          </a:p>
        </p:txBody>
      </p:sp>
    </p:spTree>
    <p:extLst>
      <p:ext uri="{BB962C8B-B14F-4D97-AF65-F5344CB8AC3E}">
        <p14:creationId xmlns:p14="http://schemas.microsoft.com/office/powerpoint/2010/main" val="131480429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AutoShape 1"/>
          <p:cNvSpPr>
            <a:spLocks/>
          </p:cNvSpPr>
          <p:nvPr userDrawn="1"/>
        </p:nvSpPr>
        <p:spPr bwMode="auto">
          <a:xfrm>
            <a:off x="1" y="0"/>
            <a:ext cx="12188825" cy="6858000"/>
          </a:xfrm>
          <a:custGeom>
            <a:avLst/>
            <a:gdLst>
              <a:gd name="T0" fmla="*/ 12306300 w 21600"/>
              <a:gd name="T1" fmla="*/ 6019800 h 21600"/>
              <a:gd name="T2" fmla="*/ 12306300 w 21600"/>
              <a:gd name="T3" fmla="*/ 6019800 h 21600"/>
              <a:gd name="T4" fmla="*/ 12306300 w 21600"/>
              <a:gd name="T5" fmla="*/ 6019800 h 21600"/>
              <a:gd name="T6" fmla="*/ 12306300 w 21600"/>
              <a:gd name="T7" fmla="*/ 60198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noFill/>
          <a:ln w="25400" cap="flat" cmpd="sng">
            <a:noFill/>
            <a:prstDash val="solid"/>
            <a:miter lim="0"/>
            <a:headEnd/>
            <a:tailEnd/>
          </a:ln>
          <a:effectLst/>
        </p:spPr>
        <p:txBody>
          <a:bodyPr lIns="0" tIns="0" rIns="0" bIns="0" anchor="ctr"/>
          <a:lstStyle/>
          <a:p>
            <a:pPr algn="ctr" defTabSz="412668" fontAlgn="base" hangingPunct="0">
              <a:spcBef>
                <a:spcPct val="0"/>
              </a:spcBef>
              <a:spcAft>
                <a:spcPct val="0"/>
              </a:spcAft>
            </a:pPr>
            <a:endParaRPr lang="en-US" sz="2800" dirty="0">
              <a:solidFill>
                <a:srgbClr val="000000"/>
              </a:solidFill>
              <a:latin typeface="Gill Sans" charset="0"/>
              <a:sym typeface="Gill Sans" charset="0"/>
            </a:endParaRPr>
          </a:p>
        </p:txBody>
      </p:sp>
    </p:spTree>
    <p:extLst>
      <p:ext uri="{BB962C8B-B14F-4D97-AF65-F5344CB8AC3E}">
        <p14:creationId xmlns:p14="http://schemas.microsoft.com/office/powerpoint/2010/main" val="3210375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58"/>
            <a:ext cx="10360501" cy="1470025"/>
          </a:xfrm>
        </p:spPr>
        <p:txBody>
          <a:bodyPr>
            <a:normAutofit/>
          </a:bodyPr>
          <a:lstStyle>
            <a:lvl1pPr>
              <a:defRPr sz="5300"/>
            </a:lvl1pPr>
          </a:lstStyle>
          <a:p>
            <a:r>
              <a:rPr lang="en-US" dirty="0"/>
              <a:t>Click to edit Master title style</a:t>
            </a:r>
          </a:p>
        </p:txBody>
      </p:sp>
      <p:sp>
        <p:nvSpPr>
          <p:cNvPr id="3" name="Subtitle 2"/>
          <p:cNvSpPr>
            <a:spLocks noGrp="1"/>
          </p:cNvSpPr>
          <p:nvPr>
            <p:ph type="subTitle" idx="1"/>
          </p:nvPr>
        </p:nvSpPr>
        <p:spPr>
          <a:xfrm>
            <a:off x="1828324" y="3886200"/>
            <a:ext cx="8532178" cy="1752600"/>
          </a:xfrm>
        </p:spPr>
        <p:txBody>
          <a:bodyPr>
            <a:normAutofit/>
          </a:bodyPr>
          <a:lstStyle>
            <a:lvl1pPr marL="0" indent="0" algn="ctr">
              <a:buNone/>
              <a:defRPr sz="3200">
                <a:solidFill>
                  <a:schemeClr val="tx2">
                    <a:lumMod val="50000"/>
                  </a:schemeClr>
                </a:solidFill>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34584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A16D84-7353-4365-B932-BB98982FC2E0}" type="datetimeFigureOut">
              <a:rPr lang="en-US" smtClean="0"/>
              <a:t>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5E5C5-D1EE-4359-B5FB-9CC0DD9F8C69}" type="slidenum">
              <a:rPr lang="en-US" smtClean="0"/>
              <a:t>‹#›</a:t>
            </a:fld>
            <a:endParaRPr lang="en-US"/>
          </a:p>
        </p:txBody>
      </p:sp>
    </p:spTree>
    <p:extLst>
      <p:ext uri="{BB962C8B-B14F-4D97-AF65-F5344CB8AC3E}">
        <p14:creationId xmlns:p14="http://schemas.microsoft.com/office/powerpoint/2010/main" val="2910623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8823" y="449655"/>
            <a:ext cx="11215412" cy="548640"/>
          </a:xfrm>
        </p:spPr>
        <p:txBody>
          <a:bodyPr>
            <a:noAutofit/>
          </a:bodyPr>
          <a:lstStyle>
            <a:lvl1pPr>
              <a:defRPr b="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8814453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7124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8823" y="449655"/>
            <a:ext cx="11215412" cy="548640"/>
          </a:xfrm>
        </p:spPr>
        <p:txBody>
          <a:bodyPr>
            <a:noAutofit/>
          </a:bodyPr>
          <a:lstStyle>
            <a:lvl1pPr>
              <a:defRPr b="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88824" y="1620775"/>
            <a:ext cx="5284447" cy="4597464"/>
          </a:xfrm>
        </p:spPr>
        <p:txBody>
          <a:bodyPr>
            <a:normAutofit/>
          </a:bodyPr>
          <a:lstStyle>
            <a:lvl1pPr marL="230178" indent="-230178">
              <a:buFont typeface="Arial" panose="020B0604020202020204" pitchFamily="34" charset="0"/>
              <a:buChar char="•"/>
              <a:defRPr sz="2800" b="0">
                <a:solidFill>
                  <a:schemeClr val="tx1">
                    <a:lumMod val="75000"/>
                    <a:lumOff val="25000"/>
                  </a:schemeClr>
                </a:solidFill>
              </a:defRPr>
            </a:lvl1pPr>
            <a:lvl2pPr marL="628623" indent="-342885">
              <a:buClr>
                <a:schemeClr val="tx1">
                  <a:lumMod val="75000"/>
                  <a:lumOff val="25000"/>
                </a:schemeClr>
              </a:buClr>
              <a:buFont typeface="Calibri Light" panose="020F0302020204030204" pitchFamily="34" charset="0"/>
              <a:buChar char="–"/>
              <a:defRPr sz="2400" b="0">
                <a:solidFill>
                  <a:schemeClr val="tx1">
                    <a:lumMod val="75000"/>
                    <a:lumOff val="25000"/>
                  </a:schemeClr>
                </a:solidFill>
              </a:defRPr>
            </a:lvl2pPr>
            <a:lvl3pPr marL="1144540" indent="0">
              <a:defRPr sz="2000" b="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8"/>
          <p:cNvSpPr>
            <a:spLocks noGrp="1"/>
          </p:cNvSpPr>
          <p:nvPr>
            <p:ph type="body" sz="quarter" idx="11"/>
          </p:nvPr>
        </p:nvSpPr>
        <p:spPr>
          <a:xfrm>
            <a:off x="488823" y="1022089"/>
            <a:ext cx="11215412" cy="437260"/>
          </a:xfrm>
        </p:spPr>
        <p:txBody>
          <a:bodyPr vert="horz" lIns="91436" tIns="45719" rIns="91436" bIns="45719" rtlCol="0">
            <a:noAutofit/>
          </a:bodyPr>
          <a:lstStyle>
            <a:lvl1pPr marL="0" indent="0" algn="ctr">
              <a:lnSpc>
                <a:spcPct val="100000"/>
              </a:lnSpc>
              <a:spcBef>
                <a:spcPts val="1866"/>
              </a:spcBef>
              <a:buNone/>
              <a:defRPr lang="en-US" sz="3200" b="0" kern="1200" dirty="0">
                <a:solidFill>
                  <a:schemeClr val="tx1">
                    <a:lumMod val="75000"/>
                    <a:lumOff val="25000"/>
                  </a:schemeClr>
                </a:solidFill>
                <a:latin typeface="+mn-lt"/>
                <a:ea typeface="+mn-ea"/>
                <a:cs typeface="+mn-cs"/>
              </a:defRPr>
            </a:lvl1pPr>
          </a:lstStyle>
          <a:p>
            <a:pPr marL="0" lvl="0" indent="0" algn="ctr" defTabSz="1218777" rtl="0" eaLnBrk="1" latinLnBrk="0" hangingPunct="1">
              <a:lnSpc>
                <a:spcPts val="2398"/>
              </a:lnSpc>
              <a:spcBef>
                <a:spcPts val="0"/>
              </a:spcBef>
              <a:buClr>
                <a:schemeClr val="accent1"/>
              </a:buClr>
              <a:buFont typeface="Wingdings" pitchFamily="2" charset="2"/>
              <a:buNone/>
            </a:pPr>
            <a:r>
              <a:rPr lang="en-US" dirty="0"/>
              <a:t>Click to edit Master text styles</a:t>
            </a:r>
          </a:p>
        </p:txBody>
      </p:sp>
      <p:sp>
        <p:nvSpPr>
          <p:cNvPr id="5" name="Content Placeholder 2"/>
          <p:cNvSpPr>
            <a:spLocks noGrp="1"/>
          </p:cNvSpPr>
          <p:nvPr>
            <p:ph idx="12"/>
          </p:nvPr>
        </p:nvSpPr>
        <p:spPr>
          <a:xfrm>
            <a:off x="6419788" y="1620775"/>
            <a:ext cx="5284447" cy="4597464"/>
          </a:xfrm>
        </p:spPr>
        <p:txBody>
          <a:bodyPr>
            <a:normAutofit/>
          </a:bodyPr>
          <a:lstStyle>
            <a:lvl1pPr marL="230178" indent="-230178">
              <a:buFont typeface="Arial" panose="020B0604020202020204" pitchFamily="34" charset="0"/>
              <a:buChar char="•"/>
              <a:defRPr sz="2800" b="0">
                <a:solidFill>
                  <a:schemeClr val="tx1">
                    <a:lumMod val="75000"/>
                    <a:lumOff val="25000"/>
                  </a:schemeClr>
                </a:solidFill>
              </a:defRPr>
            </a:lvl1pPr>
            <a:lvl2pPr marL="628623" indent="-342885">
              <a:buClr>
                <a:schemeClr val="tx1">
                  <a:lumMod val="75000"/>
                  <a:lumOff val="25000"/>
                </a:schemeClr>
              </a:buClr>
              <a:buFont typeface="Calibri Light" panose="020F0302020204030204" pitchFamily="34" charset="0"/>
              <a:buChar char="–"/>
              <a:defRPr sz="2400" b="0">
                <a:solidFill>
                  <a:schemeClr val="tx1">
                    <a:lumMod val="75000"/>
                    <a:lumOff val="25000"/>
                  </a:schemeClr>
                </a:solidFill>
              </a:defRPr>
            </a:lvl2pPr>
            <a:lvl3pPr marL="1144540" indent="0">
              <a:defRPr sz="2000" b="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638934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89C1D59-EB49-4032-BA81-B802C1233F17}"/>
              </a:ext>
            </a:extLst>
          </p:cNvPr>
          <p:cNvSpPr/>
          <p:nvPr userDrawn="1"/>
        </p:nvSpPr>
        <p:spPr>
          <a:xfrm flipH="1">
            <a:off x="0" y="1306286"/>
            <a:ext cx="12309278" cy="55517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8885"/>
            <a:endParaRPr lang="en-US" dirty="0">
              <a:solidFill>
                <a:prstClr val="white"/>
              </a:solidFill>
            </a:endParaRPr>
          </a:p>
        </p:txBody>
      </p:sp>
      <p:sp>
        <p:nvSpPr>
          <p:cNvPr id="2" name="Title 1"/>
          <p:cNvSpPr>
            <a:spLocks noGrp="1"/>
          </p:cNvSpPr>
          <p:nvPr>
            <p:ph type="title"/>
          </p:nvPr>
        </p:nvSpPr>
        <p:spPr>
          <a:xfrm>
            <a:off x="488823" y="449655"/>
            <a:ext cx="11215412" cy="548640"/>
          </a:xfrm>
        </p:spPr>
        <p:txBody>
          <a:bodyPr>
            <a:noAutofit/>
          </a:bodyPr>
          <a:lstStyle>
            <a:lvl1pPr algn="ctr">
              <a:defRPr b="1">
                <a:solidFill>
                  <a:schemeClr val="tx1">
                    <a:lumMod val="75000"/>
                    <a:lumOff val="25000"/>
                  </a:schemeClr>
                </a:solidFill>
              </a:defRPr>
            </a:lvl1pPr>
          </a:lstStyle>
          <a:p>
            <a:r>
              <a:rPr lang="en-US" dirty="0"/>
              <a:t>Click to edit Master title style</a:t>
            </a:r>
          </a:p>
        </p:txBody>
      </p:sp>
      <p:pic>
        <p:nvPicPr>
          <p:cNvPr id="8" name="Picture 7">
            <a:extLst>
              <a:ext uri="{FF2B5EF4-FFF2-40B4-BE49-F238E27FC236}">
                <a16:creationId xmlns:a16="http://schemas.microsoft.com/office/drawing/2014/main" xmlns="" id="{E408B24D-CA8D-4C82-8620-EE10916259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9565" y="5896848"/>
            <a:ext cx="452337" cy="452337"/>
          </a:xfrm>
          <a:prstGeom prst="rect">
            <a:avLst/>
          </a:prstGeom>
        </p:spPr>
      </p:pic>
      <p:pic>
        <p:nvPicPr>
          <p:cNvPr id="11" name="Picture 10">
            <a:extLst>
              <a:ext uri="{FF2B5EF4-FFF2-40B4-BE49-F238E27FC236}">
                <a16:creationId xmlns:a16="http://schemas.microsoft.com/office/drawing/2014/main" xmlns="" id="{F16DF3AD-257B-4B19-B1DA-6561B8EC08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8688" y="6009179"/>
            <a:ext cx="1732285" cy="340006"/>
          </a:xfrm>
          <a:prstGeom prst="rect">
            <a:avLst/>
          </a:prstGeom>
        </p:spPr>
      </p:pic>
    </p:spTree>
    <p:extLst>
      <p:ext uri="{BB962C8B-B14F-4D97-AF65-F5344CB8AC3E}">
        <p14:creationId xmlns:p14="http://schemas.microsoft.com/office/powerpoint/2010/main" val="33964136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 Side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D1693790-CB5E-46EF-9BA1-A73ABDB1E566}"/>
              </a:ext>
            </a:extLst>
          </p:cNvPr>
          <p:cNvSpPr/>
          <p:nvPr userDrawn="1"/>
        </p:nvSpPr>
        <p:spPr>
          <a:xfrm flipH="1">
            <a:off x="-1" y="182882"/>
            <a:ext cx="4064003" cy="66751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8885"/>
            <a:endParaRPr lang="en-US" dirty="0">
              <a:solidFill>
                <a:prstClr val="white"/>
              </a:solidFill>
            </a:endParaRPr>
          </a:p>
        </p:txBody>
      </p:sp>
      <p:sp>
        <p:nvSpPr>
          <p:cNvPr id="2" name="Title 1"/>
          <p:cNvSpPr>
            <a:spLocks noGrp="1"/>
          </p:cNvSpPr>
          <p:nvPr>
            <p:ph type="title"/>
          </p:nvPr>
        </p:nvSpPr>
        <p:spPr>
          <a:xfrm>
            <a:off x="265033" y="2897291"/>
            <a:ext cx="3623473" cy="548640"/>
          </a:xfrm>
        </p:spPr>
        <p:txBody>
          <a:bodyPr anchor="b">
            <a:noAutofit/>
          </a:bodyPr>
          <a:lstStyle>
            <a:lvl1pPr algn="r">
              <a:lnSpc>
                <a:spcPct val="80000"/>
              </a:lnSpc>
              <a:defRPr sz="44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29036" y="391107"/>
            <a:ext cx="7589520" cy="5827132"/>
          </a:xfrm>
        </p:spPr>
        <p:txBody>
          <a:bodyPr anchor="ctr">
            <a:normAutofit/>
          </a:bodyPr>
          <a:lstStyle>
            <a:lvl1pPr marL="230178" indent="-230178">
              <a:buClr>
                <a:schemeClr val="accent1"/>
              </a:buClr>
              <a:buFont typeface="Arial" panose="020B0604020202020204" pitchFamily="34" charset="0"/>
              <a:buChar char="•"/>
              <a:defRPr sz="2800" b="0">
                <a:solidFill>
                  <a:schemeClr val="tx1">
                    <a:lumMod val="75000"/>
                    <a:lumOff val="25000"/>
                  </a:schemeClr>
                </a:solidFill>
              </a:defRPr>
            </a:lvl1pPr>
            <a:lvl2pPr marL="628623" indent="-342885">
              <a:buClr>
                <a:schemeClr val="tx1">
                  <a:lumMod val="75000"/>
                  <a:lumOff val="25000"/>
                </a:schemeClr>
              </a:buClr>
              <a:buFont typeface="Calibri Light" panose="020F0302020204030204" pitchFamily="34" charset="0"/>
              <a:buChar char="–"/>
              <a:defRPr sz="2400" b="0">
                <a:solidFill>
                  <a:schemeClr val="tx1">
                    <a:lumMod val="75000"/>
                    <a:lumOff val="25000"/>
                  </a:schemeClr>
                </a:solidFill>
              </a:defRPr>
            </a:lvl2pPr>
            <a:lvl3pPr marL="1144540" indent="0">
              <a:defRPr sz="2000" b="0">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2"/>
          </p:nvPr>
        </p:nvSpPr>
        <p:spPr>
          <a:xfrm>
            <a:off x="265033" y="3403077"/>
            <a:ext cx="3623473" cy="1652587"/>
          </a:xfrm>
        </p:spPr>
        <p:txBody>
          <a:bodyPr>
            <a:normAutofit/>
          </a:bodyPr>
          <a:lstStyle>
            <a:lvl1pPr marL="0" indent="0" algn="r">
              <a:buFont typeface="Arial" panose="020B0604020202020204" pitchFamily="34" charset="0"/>
              <a:buNone/>
              <a:defRPr sz="3500" b="1">
                <a:solidFill>
                  <a:schemeClr val="accent3">
                    <a:lumMod val="60000"/>
                    <a:lumOff val="40000"/>
                  </a:schemeClr>
                </a:solidFill>
              </a:defRPr>
            </a:lvl1pPr>
          </a:lstStyle>
          <a:p>
            <a:pPr lvl="0"/>
            <a:r>
              <a:rPr lang="en-US" dirty="0"/>
              <a:t>Edit Master text styles</a:t>
            </a:r>
          </a:p>
        </p:txBody>
      </p:sp>
      <p:sp>
        <p:nvSpPr>
          <p:cNvPr id="6" name="Rectangle 5"/>
          <p:cNvSpPr/>
          <p:nvPr userDrawn="1"/>
        </p:nvSpPr>
        <p:spPr>
          <a:xfrm rot="16200000">
            <a:off x="6002973" y="685401"/>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sp>
        <p:nvSpPr>
          <p:cNvPr id="10" name="Rectangle 9"/>
          <p:cNvSpPr/>
          <p:nvPr userDrawn="1"/>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Tree>
    <p:extLst>
      <p:ext uri="{BB962C8B-B14F-4D97-AF65-F5344CB8AC3E}">
        <p14:creationId xmlns:p14="http://schemas.microsoft.com/office/powerpoint/2010/main" val="179667527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Slide Bubble">
    <p:spTree>
      <p:nvGrpSpPr>
        <p:cNvPr id="1" name=""/>
        <p:cNvGrpSpPr/>
        <p:nvPr/>
      </p:nvGrpSpPr>
      <p:grpSpPr>
        <a:xfrm>
          <a:off x="0" y="0"/>
          <a:ext cx="0" cy="0"/>
          <a:chOff x="0" y="0"/>
          <a:chExt cx="0" cy="0"/>
        </a:xfrm>
      </p:grpSpPr>
      <p:sp>
        <p:nvSpPr>
          <p:cNvPr id="11" name="Rounded Rectangular Callout 10"/>
          <p:cNvSpPr/>
          <p:nvPr userDrawn="1"/>
        </p:nvSpPr>
        <p:spPr bwMode="gray">
          <a:xfrm>
            <a:off x="1852016" y="489126"/>
            <a:ext cx="8659144" cy="4623233"/>
          </a:xfrm>
          <a:prstGeom prst="wedgeRoundRectCallout">
            <a:avLst>
              <a:gd name="adj1" fmla="val -20408"/>
              <a:gd name="adj2" fmla="val 68162"/>
              <a:gd name="adj3" fmla="val 16667"/>
            </a:avLst>
          </a:prstGeom>
          <a:gradFill flip="none" rotWithShape="1">
            <a:gsLst>
              <a:gs pos="0">
                <a:schemeClr val="bg2">
                  <a:lumMod val="60000"/>
                  <a:lumOff val="40000"/>
                </a:schemeClr>
              </a:gs>
              <a:gs pos="100000">
                <a:schemeClr val="bg2">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lnSpc>
                <a:spcPct val="95000"/>
              </a:lnSpc>
            </a:pPr>
            <a:endParaRPr lang="en-US" sz="2100" dirty="0">
              <a:latin typeface="Helvetica LT Std" pitchFamily="34" charset="0"/>
            </a:endParaRPr>
          </a:p>
        </p:txBody>
      </p:sp>
      <p:pic>
        <p:nvPicPr>
          <p:cNvPr id="9" name="Picture 2" descr="C:\Users\james.DUARTE\Desktop\shadow_oval.png"/>
          <p:cNvPicPr>
            <a:picLocks noChangeAspect="1" noChangeArrowheads="1"/>
          </p:cNvPicPr>
          <p:nvPr userDrawn="1"/>
        </p:nvPicPr>
        <p:blipFill>
          <a:blip r:embed="rId2" cstate="print"/>
          <a:srcRect/>
          <a:stretch>
            <a:fillRect/>
          </a:stretch>
        </p:blipFill>
        <p:spPr bwMode="gray">
          <a:xfrm>
            <a:off x="1297625" y="5931254"/>
            <a:ext cx="6272166" cy="597847"/>
          </a:xfrm>
          <a:prstGeom prst="rect">
            <a:avLst/>
          </a:prstGeom>
          <a:noFill/>
        </p:spPr>
      </p:pic>
      <p:sp>
        <p:nvSpPr>
          <p:cNvPr id="2" name="Title 1"/>
          <p:cNvSpPr>
            <a:spLocks noGrp="1"/>
          </p:cNvSpPr>
          <p:nvPr>
            <p:ph type="title"/>
          </p:nvPr>
        </p:nvSpPr>
        <p:spPr>
          <a:xfrm>
            <a:off x="2100360" y="856053"/>
            <a:ext cx="7988107" cy="2817527"/>
          </a:xfrm>
        </p:spPr>
        <p:txBody>
          <a:bodyPr>
            <a:noAutofit/>
          </a:bodyPr>
          <a:lstStyle>
            <a:lvl1pPr algn="l">
              <a:defRPr sz="4000" b="0">
                <a:solidFill>
                  <a:schemeClr val="tx1">
                    <a:lumMod val="75000"/>
                    <a:lumOff val="25000"/>
                  </a:schemeClr>
                </a:solidFill>
                <a:latin typeface="+mn-lt"/>
              </a:defRPr>
            </a:lvl1pPr>
          </a:lstStyle>
          <a:p>
            <a:r>
              <a:rPr lang="en-US" dirty="0"/>
              <a:t>Click to edit Master title style</a:t>
            </a:r>
          </a:p>
        </p:txBody>
      </p:sp>
      <p:sp>
        <p:nvSpPr>
          <p:cNvPr id="17" name="Text Placeholder 4"/>
          <p:cNvSpPr>
            <a:spLocks noGrp="1"/>
          </p:cNvSpPr>
          <p:nvPr>
            <p:ph type="body" sz="quarter" idx="10" hasCustomPrompt="1"/>
          </p:nvPr>
        </p:nvSpPr>
        <p:spPr>
          <a:xfrm>
            <a:off x="2352170" y="3819598"/>
            <a:ext cx="5360122" cy="489524"/>
          </a:xfrm>
        </p:spPr>
        <p:txBody>
          <a:bodyPr>
            <a:normAutofit/>
          </a:bodyPr>
          <a:lstStyle>
            <a:lvl1pPr marL="0" indent="0" algn="l">
              <a:buFont typeface="Arial" panose="020B0604020202020204" pitchFamily="34" charset="0"/>
              <a:buNone/>
              <a:defRPr sz="2800" b="0" baseline="0">
                <a:solidFill>
                  <a:schemeClr val="tx1">
                    <a:lumMod val="75000"/>
                    <a:lumOff val="25000"/>
                  </a:schemeClr>
                </a:solidFill>
                <a:latin typeface="+mj-lt"/>
              </a:defRPr>
            </a:lvl1pPr>
            <a:lvl2pPr marL="1062198" indent="0">
              <a:buFont typeface="Arial" panose="020B0604020202020204" pitchFamily="34" charset="0"/>
              <a:buNone/>
              <a:defRPr/>
            </a:lvl2pPr>
            <a:lvl3pPr marL="1531935" indent="0">
              <a:buFont typeface="Arial" panose="020B0604020202020204" pitchFamily="34" charset="0"/>
              <a:buNone/>
              <a:defRPr/>
            </a:lvl3pPr>
            <a:lvl4pPr marL="1984745" indent="0">
              <a:buFont typeface="Arial" panose="020B0604020202020204" pitchFamily="34" charset="0"/>
              <a:buNone/>
              <a:defRPr/>
            </a:lvl4pPr>
            <a:lvl5pPr marL="2437553" indent="0">
              <a:buFont typeface="Arial" panose="020B0604020202020204" pitchFamily="34" charset="0"/>
              <a:buNone/>
              <a:defRPr/>
            </a:lvl5pPr>
          </a:lstStyle>
          <a:p>
            <a:pPr lvl="0"/>
            <a:r>
              <a:rPr lang="en-US" dirty="0"/>
              <a:t>Enter name here</a:t>
            </a:r>
          </a:p>
        </p:txBody>
      </p:sp>
      <p:sp>
        <p:nvSpPr>
          <p:cNvPr id="18" name="Text Placeholder 19"/>
          <p:cNvSpPr>
            <a:spLocks noGrp="1"/>
          </p:cNvSpPr>
          <p:nvPr>
            <p:ph type="body" sz="quarter" idx="12" hasCustomPrompt="1"/>
          </p:nvPr>
        </p:nvSpPr>
        <p:spPr>
          <a:xfrm>
            <a:off x="2352171" y="4262943"/>
            <a:ext cx="5360122" cy="468280"/>
          </a:xfrm>
        </p:spPr>
        <p:txBody>
          <a:bodyPr>
            <a:normAutofit/>
          </a:bodyPr>
          <a:lstStyle>
            <a:lvl1pPr marL="0" indent="0" algn="l">
              <a:buFont typeface="Arial" panose="020B0604020202020204" pitchFamily="34" charset="0"/>
              <a:buNone/>
              <a:defRPr sz="2000" b="0">
                <a:solidFill>
                  <a:schemeClr val="tx1">
                    <a:lumMod val="75000"/>
                    <a:lumOff val="25000"/>
                  </a:schemeClr>
                </a:solidFill>
              </a:defRPr>
            </a:lvl1pPr>
            <a:lvl2pPr marL="1062198" indent="0">
              <a:buFont typeface="Arial" panose="020B0604020202020204" pitchFamily="34" charset="0"/>
              <a:buNone/>
              <a:defRPr/>
            </a:lvl2pPr>
            <a:lvl3pPr marL="1531935" indent="0">
              <a:buFont typeface="Arial" panose="020B0604020202020204" pitchFamily="34" charset="0"/>
              <a:buNone/>
              <a:defRPr/>
            </a:lvl3pPr>
            <a:lvl4pPr marL="1984745" indent="0">
              <a:buFont typeface="Arial" panose="020B0604020202020204" pitchFamily="34" charset="0"/>
              <a:buNone/>
              <a:defRPr/>
            </a:lvl4pPr>
            <a:lvl5pPr marL="2437553" indent="0">
              <a:buFont typeface="Arial" panose="020B0604020202020204" pitchFamily="34" charset="0"/>
              <a:buNone/>
              <a:defRPr/>
            </a:lvl5pPr>
          </a:lstStyle>
          <a:p>
            <a:pPr lvl="0"/>
            <a:r>
              <a:rPr lang="en-US" dirty="0"/>
              <a:t>Company name and title</a:t>
            </a:r>
          </a:p>
        </p:txBody>
      </p:sp>
    </p:spTree>
    <p:extLst>
      <p:ext uri="{BB962C8B-B14F-4D97-AF65-F5344CB8AC3E}">
        <p14:creationId xmlns:p14="http://schemas.microsoft.com/office/powerpoint/2010/main" val="243151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Slide Bubble Blue">
    <p:spTree>
      <p:nvGrpSpPr>
        <p:cNvPr id="1" name=""/>
        <p:cNvGrpSpPr/>
        <p:nvPr/>
      </p:nvGrpSpPr>
      <p:grpSpPr>
        <a:xfrm>
          <a:off x="0" y="0"/>
          <a:ext cx="0" cy="0"/>
          <a:chOff x="0" y="0"/>
          <a:chExt cx="0" cy="0"/>
        </a:xfrm>
      </p:grpSpPr>
      <p:pic>
        <p:nvPicPr>
          <p:cNvPr id="9" name="Picture 2" descr="C:\Users\james.DUARTE\Desktop\shadow_oval.png"/>
          <p:cNvPicPr>
            <a:picLocks noChangeAspect="1" noChangeArrowheads="1"/>
          </p:cNvPicPr>
          <p:nvPr userDrawn="1"/>
        </p:nvPicPr>
        <p:blipFill>
          <a:blip r:embed="rId2" cstate="print"/>
          <a:srcRect/>
          <a:stretch>
            <a:fillRect/>
          </a:stretch>
        </p:blipFill>
        <p:spPr bwMode="gray">
          <a:xfrm>
            <a:off x="1297625" y="5931254"/>
            <a:ext cx="6272166" cy="597847"/>
          </a:xfrm>
          <a:prstGeom prst="rect">
            <a:avLst/>
          </a:prstGeom>
          <a:noFill/>
        </p:spPr>
      </p:pic>
      <p:sp>
        <p:nvSpPr>
          <p:cNvPr id="11" name="Rounded Rectangular Callout 10"/>
          <p:cNvSpPr/>
          <p:nvPr userDrawn="1"/>
        </p:nvSpPr>
        <p:spPr bwMode="gray">
          <a:xfrm>
            <a:off x="1852016" y="489126"/>
            <a:ext cx="8659144" cy="4623233"/>
          </a:xfrm>
          <a:prstGeom prst="wedgeRoundRectCallout">
            <a:avLst>
              <a:gd name="adj1" fmla="val -20408"/>
              <a:gd name="adj2" fmla="val 68162"/>
              <a:gd name="adj3" fmla="val 16667"/>
            </a:avLst>
          </a:prstGeom>
          <a:gradFill flip="none" rotWithShape="1">
            <a:gsLst>
              <a:gs pos="0">
                <a:schemeClr val="accent1">
                  <a:lumMod val="7500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lvl="0" algn="ctr">
              <a:lnSpc>
                <a:spcPct val="95000"/>
              </a:lnSpc>
            </a:pPr>
            <a:endParaRPr lang="en-US" sz="2100" dirty="0">
              <a:latin typeface="Helvetica LT Std" pitchFamily="34" charset="0"/>
            </a:endParaRPr>
          </a:p>
        </p:txBody>
      </p:sp>
      <p:sp>
        <p:nvSpPr>
          <p:cNvPr id="2" name="Title 1"/>
          <p:cNvSpPr>
            <a:spLocks noGrp="1"/>
          </p:cNvSpPr>
          <p:nvPr>
            <p:ph type="title"/>
          </p:nvPr>
        </p:nvSpPr>
        <p:spPr>
          <a:xfrm>
            <a:off x="2100360" y="856053"/>
            <a:ext cx="7988107" cy="2817527"/>
          </a:xfrm>
        </p:spPr>
        <p:txBody>
          <a:bodyPr>
            <a:noAutofit/>
          </a:bodyPr>
          <a:lstStyle>
            <a:lvl1pPr algn="l">
              <a:defRPr sz="4000" b="0">
                <a:solidFill>
                  <a:schemeClr val="bg1"/>
                </a:solidFill>
                <a:latin typeface="+mn-lt"/>
              </a:defRPr>
            </a:lvl1pPr>
          </a:lstStyle>
          <a:p>
            <a:r>
              <a:rPr lang="en-US" dirty="0"/>
              <a:t>Click to edit Master title style</a:t>
            </a:r>
          </a:p>
        </p:txBody>
      </p:sp>
      <p:sp>
        <p:nvSpPr>
          <p:cNvPr id="17" name="Text Placeholder 4"/>
          <p:cNvSpPr>
            <a:spLocks noGrp="1"/>
          </p:cNvSpPr>
          <p:nvPr>
            <p:ph type="body" sz="quarter" idx="10" hasCustomPrompt="1"/>
          </p:nvPr>
        </p:nvSpPr>
        <p:spPr>
          <a:xfrm>
            <a:off x="2352170" y="3819598"/>
            <a:ext cx="5360122" cy="489524"/>
          </a:xfrm>
        </p:spPr>
        <p:txBody>
          <a:bodyPr>
            <a:normAutofit/>
          </a:bodyPr>
          <a:lstStyle>
            <a:lvl1pPr marL="0" indent="0" algn="l">
              <a:buFont typeface="Arial" panose="020B0604020202020204" pitchFamily="34" charset="0"/>
              <a:buNone/>
              <a:defRPr sz="2800" b="0" baseline="0">
                <a:solidFill>
                  <a:schemeClr val="bg1"/>
                </a:solidFill>
                <a:latin typeface="+mj-lt"/>
              </a:defRPr>
            </a:lvl1pPr>
            <a:lvl2pPr marL="1062198" indent="0">
              <a:buFont typeface="Arial" panose="020B0604020202020204" pitchFamily="34" charset="0"/>
              <a:buNone/>
              <a:defRPr/>
            </a:lvl2pPr>
            <a:lvl3pPr marL="1531935" indent="0">
              <a:buFont typeface="Arial" panose="020B0604020202020204" pitchFamily="34" charset="0"/>
              <a:buNone/>
              <a:defRPr/>
            </a:lvl3pPr>
            <a:lvl4pPr marL="1984745" indent="0">
              <a:buFont typeface="Arial" panose="020B0604020202020204" pitchFamily="34" charset="0"/>
              <a:buNone/>
              <a:defRPr/>
            </a:lvl4pPr>
            <a:lvl5pPr marL="2437553" indent="0">
              <a:buFont typeface="Arial" panose="020B0604020202020204" pitchFamily="34" charset="0"/>
              <a:buNone/>
              <a:defRPr/>
            </a:lvl5pPr>
          </a:lstStyle>
          <a:p>
            <a:pPr lvl="0"/>
            <a:r>
              <a:rPr lang="en-US" dirty="0"/>
              <a:t>Enter name here</a:t>
            </a:r>
          </a:p>
        </p:txBody>
      </p:sp>
      <p:sp>
        <p:nvSpPr>
          <p:cNvPr id="18" name="Text Placeholder 19"/>
          <p:cNvSpPr>
            <a:spLocks noGrp="1"/>
          </p:cNvSpPr>
          <p:nvPr>
            <p:ph type="body" sz="quarter" idx="12" hasCustomPrompt="1"/>
          </p:nvPr>
        </p:nvSpPr>
        <p:spPr>
          <a:xfrm>
            <a:off x="2352171" y="4262943"/>
            <a:ext cx="5360122" cy="468280"/>
          </a:xfrm>
        </p:spPr>
        <p:txBody>
          <a:bodyPr>
            <a:normAutofit/>
          </a:bodyPr>
          <a:lstStyle>
            <a:lvl1pPr marL="0" indent="0" algn="l">
              <a:buFont typeface="Arial" panose="020B0604020202020204" pitchFamily="34" charset="0"/>
              <a:buNone/>
              <a:defRPr sz="2000" b="0">
                <a:solidFill>
                  <a:schemeClr val="bg1"/>
                </a:solidFill>
              </a:defRPr>
            </a:lvl1pPr>
            <a:lvl2pPr marL="1062198" indent="0">
              <a:buFont typeface="Arial" panose="020B0604020202020204" pitchFamily="34" charset="0"/>
              <a:buNone/>
              <a:defRPr/>
            </a:lvl2pPr>
            <a:lvl3pPr marL="1531935" indent="0">
              <a:buFont typeface="Arial" panose="020B0604020202020204" pitchFamily="34" charset="0"/>
              <a:buNone/>
              <a:defRPr/>
            </a:lvl3pPr>
            <a:lvl4pPr marL="1984745" indent="0">
              <a:buFont typeface="Arial" panose="020B0604020202020204" pitchFamily="34" charset="0"/>
              <a:buNone/>
              <a:defRPr/>
            </a:lvl4pPr>
            <a:lvl5pPr marL="2437553" indent="0">
              <a:buFont typeface="Arial" panose="020B0604020202020204" pitchFamily="34" charset="0"/>
              <a:buNone/>
              <a:defRPr/>
            </a:lvl5pPr>
          </a:lstStyle>
          <a:p>
            <a:pPr lvl="0"/>
            <a:r>
              <a:rPr lang="en-US" dirty="0"/>
              <a:t>Company name and title</a:t>
            </a:r>
          </a:p>
        </p:txBody>
      </p:sp>
    </p:spTree>
    <p:extLst>
      <p:ext uri="{BB962C8B-B14F-4D97-AF65-F5344CB8AC3E}">
        <p14:creationId xmlns:p14="http://schemas.microsoft.com/office/powerpoint/2010/main" val="537011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25" Type="http://schemas.openxmlformats.org/officeDocument/2006/relationships/image" Target="../media/image2.png"/><Relationship Id="rId26"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10" name="Rectangle 9"/>
          <p:cNvSpPr/>
          <p:nvPr userDrawn="1"/>
        </p:nvSpPr>
        <p:spPr>
          <a:xfrm rot="16200000">
            <a:off x="6002973" y="685401"/>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sp>
        <p:nvSpPr>
          <p:cNvPr id="2" name="Title Placeholder 1"/>
          <p:cNvSpPr>
            <a:spLocks noGrp="1"/>
          </p:cNvSpPr>
          <p:nvPr>
            <p:ph type="title"/>
          </p:nvPr>
        </p:nvSpPr>
        <p:spPr>
          <a:xfrm>
            <a:off x="488823" y="448056"/>
            <a:ext cx="11215412" cy="548640"/>
          </a:xfrm>
          <a:prstGeom prst="rect">
            <a:avLst/>
          </a:prstGeom>
        </p:spPr>
        <p:txBody>
          <a:bodyPr vert="horz" lIns="91436" tIns="45719" rIns="91436" bIns="45719" rtlCol="0" anchor="t">
            <a:normAutofit/>
          </a:bodyPr>
          <a:lstStyle/>
          <a:p>
            <a:r>
              <a:rPr lang="en-US" dirty="0"/>
              <a:t>Click to edit Master title style</a:t>
            </a:r>
          </a:p>
        </p:txBody>
      </p:sp>
      <p:sp>
        <p:nvSpPr>
          <p:cNvPr id="3" name="Text Placeholder 2"/>
          <p:cNvSpPr>
            <a:spLocks noGrp="1"/>
          </p:cNvSpPr>
          <p:nvPr>
            <p:ph type="body" idx="1"/>
          </p:nvPr>
        </p:nvSpPr>
        <p:spPr>
          <a:xfrm>
            <a:off x="488823" y="1365596"/>
            <a:ext cx="11215412" cy="4852643"/>
          </a:xfrm>
          <a:prstGeom prst="rect">
            <a:avLst/>
          </a:prstGeom>
        </p:spPr>
        <p:txBody>
          <a:bodyPr vert="horz" lIns="91436" tIns="45719" rIns="91436" bIns="45719" rtlCol="0">
            <a:normAutofit/>
          </a:bodyPr>
          <a:lstStyle/>
          <a:p>
            <a:pPr marL="230178" lvl="0" indent="-230178">
              <a:buFont typeface="Arial" panose="020B0604020202020204" pitchFamily="34" charset="0"/>
              <a:buChar char="•"/>
            </a:pPr>
            <a:r>
              <a:rPr lang="en-US" dirty="0"/>
              <a:t>Click to edit Master text styles</a:t>
            </a:r>
          </a:p>
          <a:p>
            <a:pPr marL="628623" lvl="1" indent="-342885">
              <a:buClr>
                <a:schemeClr val="tx1">
                  <a:lumMod val="75000"/>
                  <a:lumOff val="25000"/>
                </a:schemeClr>
              </a:buClr>
              <a:buFont typeface="Calibri Light" panose="020F0302020204030204" pitchFamily="34" charset="0"/>
              <a:buChar char="–"/>
            </a:pPr>
            <a:r>
              <a:rPr lang="en-US" dirty="0"/>
              <a:t>Second level</a:t>
            </a:r>
          </a:p>
          <a:p>
            <a:pPr marL="1144540" lvl="2"/>
            <a:r>
              <a:rPr lang="en-US" dirty="0"/>
              <a:t>Third level</a:t>
            </a:r>
          </a:p>
        </p:txBody>
      </p:sp>
      <p:pic>
        <p:nvPicPr>
          <p:cNvPr id="15" name="Picture 14">
            <a:extLst>
              <a:ext uri="{FF2B5EF4-FFF2-40B4-BE49-F238E27FC236}">
                <a16:creationId xmlns:a16="http://schemas.microsoft.com/office/drawing/2014/main" xmlns="" id="{B67A7DD6-FE49-4B4C-AFAB-E73634E1F38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1329565" y="5896848"/>
            <a:ext cx="452337" cy="452337"/>
          </a:xfrm>
          <a:prstGeom prst="rect">
            <a:avLst/>
          </a:prstGeom>
        </p:spPr>
      </p:pic>
      <p:pic>
        <p:nvPicPr>
          <p:cNvPr id="17" name="Picture 3">
            <a:extLst>
              <a:ext uri="{FF2B5EF4-FFF2-40B4-BE49-F238E27FC236}">
                <a16:creationId xmlns:a16="http://schemas.microsoft.com/office/drawing/2014/main" xmlns="" id="{6662106A-05B1-4871-85F1-0CAA8D16A3E2}"/>
              </a:ext>
            </a:extLst>
          </p:cNvPr>
          <p:cNvPicPr>
            <a:picLocks noChangeAspect="1" noChangeArrowheads="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9281160" y="5967903"/>
            <a:ext cx="1970738" cy="38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5" r:id="rId1"/>
    <p:sldLayoutId id="2147483698" r:id="rId2"/>
    <p:sldLayoutId id="2147483743" r:id="rId3"/>
    <p:sldLayoutId id="2147483739" r:id="rId4"/>
    <p:sldLayoutId id="2147483753" r:id="rId5"/>
    <p:sldLayoutId id="2147483752" r:id="rId6"/>
    <p:sldLayoutId id="2147483689" r:id="rId7"/>
    <p:sldLayoutId id="2147483701" r:id="rId8"/>
    <p:sldLayoutId id="2147483702" r:id="rId9"/>
    <p:sldLayoutId id="2147483710" r:id="rId10"/>
    <p:sldLayoutId id="2147483711" r:id="rId11"/>
    <p:sldLayoutId id="2147483733" r:id="rId12"/>
    <p:sldLayoutId id="2147483713" r:id="rId13"/>
    <p:sldLayoutId id="2147483714" r:id="rId14"/>
    <p:sldLayoutId id="2147483675" r:id="rId15"/>
    <p:sldLayoutId id="2147483718" r:id="rId16"/>
    <p:sldLayoutId id="2147483757" r:id="rId17"/>
    <p:sldLayoutId id="2147483758" r:id="rId18"/>
    <p:sldLayoutId id="2147483761" r:id="rId19"/>
    <p:sldLayoutId id="2147483759" r:id="rId20"/>
    <p:sldLayoutId id="2147483760" r:id="rId21"/>
    <p:sldLayoutId id="2147483762" r:id="rId22"/>
  </p:sldLayoutIdLst>
  <p:transition>
    <p:fade/>
  </p:transition>
  <p:hf sldNum="0" hdr="0" ftr="0"/>
  <p:txStyles>
    <p:titleStyle>
      <a:lvl1pPr algn="l" defTabSz="1218777" rtl="0" eaLnBrk="1" latinLnBrk="0" hangingPunct="1">
        <a:lnSpc>
          <a:spcPts val="4299"/>
        </a:lnSpc>
        <a:spcBef>
          <a:spcPct val="0"/>
        </a:spcBef>
        <a:buNone/>
        <a:defRPr sz="4000" b="1" kern="1200">
          <a:solidFill>
            <a:schemeClr val="tx1">
              <a:lumMod val="75000"/>
              <a:lumOff val="25000"/>
            </a:schemeClr>
          </a:solidFill>
          <a:latin typeface="+mj-lt"/>
          <a:ea typeface="+mj-ea"/>
          <a:cs typeface="+mj-cs"/>
        </a:defRPr>
      </a:lvl1pPr>
    </p:titleStyle>
    <p:bodyStyle>
      <a:lvl1pPr marL="457041" indent="-457041" algn="l" defTabSz="1218777" rtl="0" eaLnBrk="1" latinLnBrk="0" hangingPunct="1">
        <a:lnSpc>
          <a:spcPct val="80000"/>
        </a:lnSpc>
        <a:spcBef>
          <a:spcPts val="1866"/>
        </a:spcBef>
        <a:buClr>
          <a:schemeClr val="accent1"/>
        </a:buClr>
        <a:buFontTx/>
        <a:buBlip>
          <a:blip r:embed="rId26"/>
        </a:buBlip>
        <a:defRPr lang="en-US" sz="2900" b="0" kern="1200" dirty="0">
          <a:solidFill>
            <a:schemeClr val="tx1">
              <a:lumMod val="75000"/>
              <a:lumOff val="25000"/>
            </a:schemeClr>
          </a:solidFill>
          <a:latin typeface="+mn-lt"/>
          <a:ea typeface="+mn-ea"/>
          <a:cs typeface="+mn-cs"/>
        </a:defRPr>
      </a:lvl1pPr>
      <a:lvl2pPr marL="1062198" indent="0" algn="l" defTabSz="1218777" rtl="0" eaLnBrk="1" latinLnBrk="0" hangingPunct="1">
        <a:lnSpc>
          <a:spcPct val="80000"/>
        </a:lnSpc>
        <a:spcBef>
          <a:spcPts val="267"/>
        </a:spcBef>
        <a:buFont typeface="Arial" pitchFamily="34" charset="0"/>
        <a:buNone/>
        <a:defRPr lang="en-US" sz="2600" b="0" kern="1200" dirty="0">
          <a:solidFill>
            <a:schemeClr val="tx1">
              <a:lumMod val="75000"/>
              <a:lumOff val="25000"/>
            </a:schemeClr>
          </a:solidFill>
          <a:latin typeface="+mn-lt"/>
          <a:ea typeface="+mn-ea"/>
          <a:cs typeface="+mn-cs"/>
        </a:defRPr>
      </a:lvl2pPr>
      <a:lvl3pPr marL="1531935" indent="0" algn="l" defTabSz="1218777" rtl="0" eaLnBrk="1" latinLnBrk="0" hangingPunct="1">
        <a:lnSpc>
          <a:spcPct val="80000"/>
        </a:lnSpc>
        <a:spcBef>
          <a:spcPts val="267"/>
        </a:spcBef>
        <a:buFont typeface="Arial" pitchFamily="34" charset="0"/>
        <a:buNone/>
        <a:defRPr lang="en-US" sz="2200" b="0" kern="1200" dirty="0">
          <a:solidFill>
            <a:schemeClr val="tx1">
              <a:lumMod val="75000"/>
              <a:lumOff val="25000"/>
            </a:schemeClr>
          </a:solidFill>
          <a:latin typeface="+mn-lt"/>
          <a:ea typeface="+mn-ea"/>
          <a:cs typeface="+mn-cs"/>
        </a:defRPr>
      </a:lvl3pPr>
      <a:lvl4pPr marL="1984745" indent="0" algn="l" defTabSz="1218777" rtl="0" eaLnBrk="1" latinLnBrk="0" hangingPunct="1">
        <a:spcBef>
          <a:spcPts val="267"/>
        </a:spcBef>
        <a:buFont typeface="Arial" pitchFamily="34" charset="0"/>
        <a:buNone/>
        <a:defRPr sz="2100" kern="1200">
          <a:solidFill>
            <a:srgbClr val="696A6E"/>
          </a:solidFill>
          <a:latin typeface="+mn-lt"/>
          <a:ea typeface="+mn-ea"/>
          <a:cs typeface="+mn-cs"/>
        </a:defRPr>
      </a:lvl4pPr>
      <a:lvl5pPr marL="2437553" indent="0" algn="l" defTabSz="1218777" rtl="0" eaLnBrk="1" latinLnBrk="0" hangingPunct="1">
        <a:spcBef>
          <a:spcPts val="267"/>
        </a:spcBef>
        <a:buFont typeface="Arial" pitchFamily="34" charset="0"/>
        <a:buNone/>
        <a:defRPr sz="2100" kern="1200">
          <a:solidFill>
            <a:srgbClr val="696A6E"/>
          </a:solidFill>
          <a:latin typeface="+mn-lt"/>
          <a:ea typeface="+mn-ea"/>
          <a:cs typeface="+mn-cs"/>
        </a:defRPr>
      </a:lvl5pPr>
      <a:lvl6pPr marL="3351636" indent="-304695" algn="l" defTabSz="121877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024" indent="-304695" algn="l" defTabSz="121877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412" indent="-304695" algn="l" defTabSz="121877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801" indent="-304695" algn="l" defTabSz="121877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77" rtl="0" eaLnBrk="1" latinLnBrk="0" hangingPunct="1">
        <a:defRPr sz="2400" kern="1200">
          <a:solidFill>
            <a:schemeClr val="tx1"/>
          </a:solidFill>
          <a:latin typeface="+mn-lt"/>
          <a:ea typeface="+mn-ea"/>
          <a:cs typeface="+mn-cs"/>
        </a:defRPr>
      </a:lvl1pPr>
      <a:lvl2pPr marL="609388" algn="l" defTabSz="1218777" rtl="0" eaLnBrk="1" latinLnBrk="0" hangingPunct="1">
        <a:defRPr sz="2400" kern="1200">
          <a:solidFill>
            <a:schemeClr val="tx1"/>
          </a:solidFill>
          <a:latin typeface="+mn-lt"/>
          <a:ea typeface="+mn-ea"/>
          <a:cs typeface="+mn-cs"/>
        </a:defRPr>
      </a:lvl2pPr>
      <a:lvl3pPr marL="1218777" algn="l" defTabSz="1218777" rtl="0" eaLnBrk="1" latinLnBrk="0" hangingPunct="1">
        <a:defRPr sz="2400" kern="1200">
          <a:solidFill>
            <a:schemeClr val="tx1"/>
          </a:solidFill>
          <a:latin typeface="+mn-lt"/>
          <a:ea typeface="+mn-ea"/>
          <a:cs typeface="+mn-cs"/>
        </a:defRPr>
      </a:lvl3pPr>
      <a:lvl4pPr marL="1828165" algn="l" defTabSz="1218777" rtl="0" eaLnBrk="1" latinLnBrk="0" hangingPunct="1">
        <a:defRPr sz="2400" kern="1200">
          <a:solidFill>
            <a:schemeClr val="tx1"/>
          </a:solidFill>
          <a:latin typeface="+mn-lt"/>
          <a:ea typeface="+mn-ea"/>
          <a:cs typeface="+mn-cs"/>
        </a:defRPr>
      </a:lvl4pPr>
      <a:lvl5pPr marL="2437553" algn="l" defTabSz="1218777" rtl="0" eaLnBrk="1" latinLnBrk="0" hangingPunct="1">
        <a:defRPr sz="2400" kern="1200">
          <a:solidFill>
            <a:schemeClr val="tx1"/>
          </a:solidFill>
          <a:latin typeface="+mn-lt"/>
          <a:ea typeface="+mn-ea"/>
          <a:cs typeface="+mn-cs"/>
        </a:defRPr>
      </a:lvl5pPr>
      <a:lvl6pPr marL="3046941" algn="l" defTabSz="1218777" rtl="0" eaLnBrk="1" latinLnBrk="0" hangingPunct="1">
        <a:defRPr sz="2400" kern="1200">
          <a:solidFill>
            <a:schemeClr val="tx1"/>
          </a:solidFill>
          <a:latin typeface="+mn-lt"/>
          <a:ea typeface="+mn-ea"/>
          <a:cs typeface="+mn-cs"/>
        </a:defRPr>
      </a:lvl6pPr>
      <a:lvl7pPr marL="3656331" algn="l" defTabSz="1218777" rtl="0" eaLnBrk="1" latinLnBrk="0" hangingPunct="1">
        <a:defRPr sz="2400" kern="1200">
          <a:solidFill>
            <a:schemeClr val="tx1"/>
          </a:solidFill>
          <a:latin typeface="+mn-lt"/>
          <a:ea typeface="+mn-ea"/>
          <a:cs typeface="+mn-cs"/>
        </a:defRPr>
      </a:lvl7pPr>
      <a:lvl8pPr marL="4265719" algn="l" defTabSz="1218777" rtl="0" eaLnBrk="1" latinLnBrk="0" hangingPunct="1">
        <a:defRPr sz="2400" kern="1200">
          <a:solidFill>
            <a:schemeClr val="tx1"/>
          </a:solidFill>
          <a:latin typeface="+mn-lt"/>
          <a:ea typeface="+mn-ea"/>
          <a:cs typeface="+mn-cs"/>
        </a:defRPr>
      </a:lvl8pPr>
      <a:lvl9pPr marL="4875107" algn="l" defTabSz="121877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tiff"/><Relationship Id="rId1" Type="http://schemas.openxmlformats.org/officeDocument/2006/relationships/slideLayout" Target="../slideLayouts/slideLayout2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41.png"/><Relationship Id="rId5" Type="http://schemas.openxmlformats.org/officeDocument/2006/relationships/oleObject" Target="../embeddings/oleObject1.bin"/><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2.png"/><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2.png"/><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2.png"/><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42.png"/><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2.png"/><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42.pn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tiff"/></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2.png"/><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7.pn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7.pn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2.bin"/><Relationship Id="rId5" Type="http://schemas.openxmlformats.org/officeDocument/2006/relationships/image" Target="../media/image58.png"/><Relationship Id="rId6" Type="http://schemas.openxmlformats.org/officeDocument/2006/relationships/image" Target="../media/image47.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7.png"/><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tiff"/><Relationship Id="rId5" Type="http://schemas.openxmlformats.org/officeDocument/2006/relationships/image" Target="../media/image67.png"/><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3.png"/><Relationship Id="rId5"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G"/><Relationship Id="rId9" Type="http://schemas.openxmlformats.org/officeDocument/2006/relationships/image" Target="../media/image20.jpg"/><Relationship Id="rId10" Type="http://schemas.openxmlformats.org/officeDocument/2006/relationships/image" Target="../media/image21.JP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5" Type="http://schemas.openxmlformats.org/officeDocument/2006/relationships/image" Target="../media/image72.png"/><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jpg"/><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8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7.png"/></Relationships>
</file>

<file path=ppt/slides/_rels/slide36.xml.rels><?xml version="1.0" encoding="UTF-8" standalone="yes"?>
<Relationships xmlns="http://schemas.openxmlformats.org/package/2006/relationships"><Relationship Id="rId11" Type="http://schemas.openxmlformats.org/officeDocument/2006/relationships/image" Target="../media/image96.jpeg"/><Relationship Id="rId12" Type="http://schemas.openxmlformats.org/officeDocument/2006/relationships/image" Target="../media/image97.png"/><Relationship Id="rId13" Type="http://schemas.openxmlformats.org/officeDocument/2006/relationships/image" Target="../media/image98.gif"/><Relationship Id="rId14"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8.jp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jpe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jpeg"/><Relationship Id="rId10"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100.jpg"/><Relationship Id="rId4" Type="http://schemas.openxmlformats.org/officeDocument/2006/relationships/image" Target="../media/image101.jpe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jpe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jpeg"/><Relationship Id="rId11" Type="http://schemas.openxmlformats.org/officeDocument/2006/relationships/image" Target="../media/image108.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09.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jpeg"/><Relationship Id="rId5" Type="http://schemas.openxmlformats.org/officeDocument/2006/relationships/image" Target="../media/image116.png"/><Relationship Id="rId6" Type="http://schemas.openxmlformats.org/officeDocument/2006/relationships/image" Target="../media/image29.png"/><Relationship Id="rId7" Type="http://schemas.openxmlformats.org/officeDocument/2006/relationships/image" Target="../media/image117.png"/><Relationship Id="rId1" Type="http://schemas.openxmlformats.org/officeDocument/2006/relationships/slideLayout" Target="../slideLayouts/slideLayout20.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g"/><Relationship Id="rId4" Type="http://schemas.openxmlformats.org/officeDocument/2006/relationships/image" Target="../media/image120.jpg"/><Relationship Id="rId5" Type="http://schemas.openxmlformats.org/officeDocument/2006/relationships/image" Target="../media/image121.jpg"/><Relationship Id="rId1" Type="http://schemas.openxmlformats.org/officeDocument/2006/relationships/slideLayout" Target="../slideLayouts/slideLayout20.xml"/><Relationship Id="rId2" Type="http://schemas.openxmlformats.org/officeDocument/2006/relationships/image" Target="../media/image118.jpg"/></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png"/><Relationship Id="rId5" Type="http://schemas.openxmlformats.org/officeDocument/2006/relationships/image" Target="../media/image29.png"/><Relationship Id="rId6" Type="http://schemas.openxmlformats.org/officeDocument/2006/relationships/image" Target="../media/image124.jpeg"/><Relationship Id="rId7" Type="http://schemas.openxmlformats.org/officeDocument/2006/relationships/image" Target="../media/image125.png"/><Relationship Id="rId1" Type="http://schemas.openxmlformats.org/officeDocument/2006/relationships/slideLayout" Target="../slideLayouts/slideLayout20.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129.jpeg"/><Relationship Id="rId7" Type="http://schemas.openxmlformats.org/officeDocument/2006/relationships/image" Target="../media/image130.jpeg"/><Relationship Id="rId8" Type="http://schemas.openxmlformats.org/officeDocument/2006/relationships/image" Target="../media/image131.jpeg"/><Relationship Id="rId9" Type="http://schemas.openxmlformats.org/officeDocument/2006/relationships/image" Target="../media/image132.jpeg"/><Relationship Id="rId10" Type="http://schemas.openxmlformats.org/officeDocument/2006/relationships/image" Target="../media/image133.jpeg"/><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13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7.png"/><Relationship Id="rId3" Type="http://schemas.openxmlformats.org/officeDocument/2006/relationships/image" Target="../media/image138.png"/></Relationships>
</file>

<file path=ppt/slides/_rels/slide52.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142.jpeg"/><Relationship Id="rId6" Type="http://schemas.openxmlformats.org/officeDocument/2006/relationships/image" Target="../media/image143.jpeg"/><Relationship Id="rId7" Type="http://schemas.openxmlformats.org/officeDocument/2006/relationships/hyperlink" Target="mailto:bob@asta.org" TargetMode="External"/><Relationship Id="rId8" Type="http://schemas.openxmlformats.org/officeDocument/2006/relationships/hyperlink" Target="mailto:kelly@asta.org" TargetMode="External"/><Relationship Id="rId9" Type="http://schemas.openxmlformats.org/officeDocument/2006/relationships/hyperlink" Target="mailto:karen@asta.org" TargetMode="External"/><Relationship Id="rId10" Type="http://schemas.openxmlformats.org/officeDocument/2006/relationships/hyperlink" Target="mailto:sarah@asta.org" TargetMode="External"/><Relationship Id="rId1" Type="http://schemas.openxmlformats.org/officeDocument/2006/relationships/slideLayout" Target="../slideLayouts/slideLayout14.xml"/><Relationship Id="rId2" Type="http://schemas.openxmlformats.org/officeDocument/2006/relationships/image" Target="../media/image13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 Id="rId3"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3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4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flipH="1">
            <a:off x="6080166" y="0"/>
            <a:ext cx="6229113"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8885"/>
            <a:endParaRPr lang="en-US" dirty="0">
              <a:solidFill>
                <a:prstClr val="white"/>
              </a:solidFill>
            </a:endParaRPr>
          </a:p>
        </p:txBody>
      </p:sp>
      <p:pic>
        <p:nvPicPr>
          <p:cNvPr id="9" name="Picture 8">
            <a:extLst>
              <a:ext uri="{FF2B5EF4-FFF2-40B4-BE49-F238E27FC236}">
                <a16:creationId xmlns:a16="http://schemas.microsoft.com/office/drawing/2014/main" xmlns="" id="{A5943F9C-40F0-44DA-BB85-C9558139E9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764" y="2112451"/>
            <a:ext cx="4101466" cy="811177"/>
          </a:xfrm>
          <a:prstGeom prst="rect">
            <a:avLst/>
          </a:prstGeom>
        </p:spPr>
      </p:pic>
      <p:sp>
        <p:nvSpPr>
          <p:cNvPr id="2049" name="Title 2048"/>
          <p:cNvSpPr>
            <a:spLocks noGrp="1"/>
          </p:cNvSpPr>
          <p:nvPr>
            <p:ph type="ctrTitle"/>
          </p:nvPr>
        </p:nvSpPr>
        <p:spPr>
          <a:xfrm>
            <a:off x="6477461" y="2032041"/>
            <a:ext cx="5784393" cy="1470025"/>
          </a:xfrm>
        </p:spPr>
        <p:txBody>
          <a:bodyPr>
            <a:normAutofit/>
          </a:bodyPr>
          <a:lstStyle/>
          <a:p>
            <a:pPr algn="l"/>
            <a:r>
              <a:rPr lang="en-US" dirty="0">
                <a:solidFill>
                  <a:schemeClr val="bg1"/>
                </a:solidFill>
                <a:latin typeface="Trebuchet MS" panose="020B0603020202020204" pitchFamily="34" charset="0"/>
              </a:rPr>
              <a:t>Bob Duglin</a:t>
            </a:r>
            <a:br>
              <a:rPr lang="en-US" dirty="0">
                <a:solidFill>
                  <a:schemeClr val="bg1"/>
                </a:solidFill>
                <a:latin typeface="Trebuchet MS" panose="020B0603020202020204" pitchFamily="34" charset="0"/>
              </a:rPr>
            </a:br>
            <a:endParaRPr lang="en-US" dirty="0">
              <a:solidFill>
                <a:schemeClr val="bg1"/>
              </a:solidFill>
              <a:latin typeface="Trebuchet MS" panose="020B0603020202020204" pitchFamily="34" charset="0"/>
            </a:endParaRPr>
          </a:p>
        </p:txBody>
      </p:sp>
      <p:sp>
        <p:nvSpPr>
          <p:cNvPr id="2051" name="Subtitle 2050"/>
          <p:cNvSpPr>
            <a:spLocks noGrp="1"/>
          </p:cNvSpPr>
          <p:nvPr>
            <p:ph type="subTitle" idx="1"/>
          </p:nvPr>
        </p:nvSpPr>
        <p:spPr>
          <a:xfrm>
            <a:off x="6477461" y="2769040"/>
            <a:ext cx="5930534" cy="3582551"/>
          </a:xfrm>
        </p:spPr>
        <p:txBody>
          <a:bodyPr>
            <a:noAutofit/>
          </a:bodyPr>
          <a:lstStyle/>
          <a:p>
            <a:pPr algn="l"/>
            <a:r>
              <a:rPr lang="en-US" sz="2400" dirty="0">
                <a:solidFill>
                  <a:schemeClr val="bg1"/>
                </a:solidFill>
              </a:rPr>
              <a:t>Vice President, Business Development Meetings &amp; Events</a:t>
            </a:r>
          </a:p>
          <a:p>
            <a:pPr algn="l">
              <a:spcBef>
                <a:spcPts val="0"/>
              </a:spcBef>
            </a:pPr>
            <a:endParaRPr lang="en-US" sz="2400" i="1" dirty="0">
              <a:solidFill>
                <a:schemeClr val="bg1"/>
              </a:solidFill>
            </a:endParaRPr>
          </a:p>
          <a:p>
            <a:pPr algn="l">
              <a:spcBef>
                <a:spcPts val="0"/>
              </a:spcBef>
            </a:pPr>
            <a:r>
              <a:rPr lang="en-US" sz="2400" i="1" dirty="0">
                <a:solidFill>
                  <a:schemeClr val="bg1"/>
                </a:solidFill>
              </a:rPr>
              <a:t>ASTA Destination Expo</a:t>
            </a:r>
          </a:p>
          <a:p>
            <a:pPr algn="l">
              <a:spcBef>
                <a:spcPts val="0"/>
              </a:spcBef>
            </a:pPr>
            <a:r>
              <a:rPr lang="en-US" sz="2400" i="1" dirty="0">
                <a:solidFill>
                  <a:schemeClr val="bg1"/>
                </a:solidFill>
              </a:rPr>
              <a:t>Athens, Greece</a:t>
            </a:r>
          </a:p>
          <a:p>
            <a:pPr algn="l">
              <a:spcBef>
                <a:spcPts val="0"/>
              </a:spcBef>
            </a:pPr>
            <a:r>
              <a:rPr lang="en-US" sz="2400" i="1" dirty="0">
                <a:solidFill>
                  <a:schemeClr val="bg1"/>
                </a:solidFill>
              </a:rPr>
              <a:t>April 14-17, 2018</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7198" y="3210636"/>
            <a:ext cx="1828800" cy="15748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84645" y="3462421"/>
            <a:ext cx="1412630" cy="1507958"/>
          </a:xfrm>
          <a:prstGeom prst="rect">
            <a:avLst/>
          </a:prstGeom>
        </p:spPr>
      </p:pic>
    </p:spTree>
    <p:extLst>
      <p:ext uri="{BB962C8B-B14F-4D97-AF65-F5344CB8AC3E}">
        <p14:creationId xmlns:p14="http://schemas.microsoft.com/office/powerpoint/2010/main" val="298463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dirty="0"/>
              <a:t>Who Does ASTA Represent</a:t>
            </a:r>
            <a:endParaRPr lang="en-US" dirty="0"/>
          </a:p>
        </p:txBody>
      </p:sp>
      <p:sp>
        <p:nvSpPr>
          <p:cNvPr id="6" name="Rectangle 5">
            <a:extLst>
              <a:ext uri="{FF2B5EF4-FFF2-40B4-BE49-F238E27FC236}">
                <a16:creationId xmlns:a16="http://schemas.microsoft.com/office/drawing/2014/main" xmlns="" id="{A2BD192E-7056-42F9-8D1F-87C8127CE7CB}"/>
              </a:ext>
            </a:extLst>
          </p:cNvPr>
          <p:cNvSpPr/>
          <p:nvPr/>
        </p:nvSpPr>
        <p:spPr>
          <a:xfrm>
            <a:off x="1743075" y="2505075"/>
            <a:ext cx="3190875" cy="2428875"/>
          </a:xfrm>
          <a:prstGeom prst="rect">
            <a:avLst/>
          </a:prstGeom>
          <a:solidFill>
            <a:srgbClr val="40A2C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p:cNvPicPr>
            <a:picLocks noChangeAspect="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239728" y="1456492"/>
            <a:ext cx="195500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p:cNvPr>
          <p:cNvSpPr txBox="1">
            <a:spLocks noChangeArrowheads="1"/>
          </p:cNvSpPr>
          <p:nvPr/>
        </p:nvSpPr>
        <p:spPr bwMode="auto">
          <a:xfrm>
            <a:off x="1393379" y="2429984"/>
            <a:ext cx="3857254" cy="27230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15" tIns="19015" rIns="19015" bIns="19015" anchor="ctr"/>
          <a:lstStyle>
            <a:lvl1pPr marL="1066800" indent="-800100" algn="l" rtl="0" eaLnBrk="0" fontAlgn="base" hangingPunct="0">
              <a:spcBef>
                <a:spcPts val="3600"/>
              </a:spcBef>
              <a:spcAft>
                <a:spcPct val="0"/>
              </a:spcAft>
              <a:buClr>
                <a:srgbClr val="FFFFFF"/>
              </a:buClr>
              <a:buSzPct val="171000"/>
              <a:buFont typeface="Gotham Medium" pitchFamily="-128" charset="0"/>
              <a:buChar char="•"/>
              <a:defRPr sz="5600">
                <a:solidFill>
                  <a:schemeClr val="tx1"/>
                </a:solidFill>
                <a:latin typeface="+mn-lt"/>
                <a:ea typeface="+mn-ea"/>
                <a:cs typeface="+mn-cs"/>
                <a:sym typeface="Gotham Medium" pitchFamily="-128" charset="0"/>
              </a:defRPr>
            </a:lvl1pPr>
            <a:lvl2pPr marL="15113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2pPr>
            <a:lvl3pPr marL="19558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3pPr>
            <a:lvl4pPr marL="24003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4pPr>
            <a:lvl5pPr marL="28448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5pPr>
            <a:lvl6pPr marL="33020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6pPr>
            <a:lvl7pPr marL="37592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7pPr>
            <a:lvl8pPr marL="42164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8pPr>
            <a:lvl9pPr marL="46736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9pPr>
          </a:lstStyle>
          <a:p>
            <a:pPr marL="0" indent="0" algn="ctr" eaLnBrk="1" hangingPunct="1">
              <a:spcBef>
                <a:spcPts val="0"/>
              </a:spcBef>
              <a:buNone/>
              <a:defRPr/>
            </a:pPr>
            <a:r>
              <a:rPr lang="en-US" sz="2700" b="1" kern="0" dirty="0">
                <a:solidFill>
                  <a:schemeClr val="bg1">
                    <a:lumMod val="95000"/>
                  </a:schemeClr>
                </a:solidFill>
                <a:latin typeface="+mj-lt"/>
                <a:sym typeface="Gotham Medium" charset="0"/>
              </a:rPr>
              <a:t>8,944 ASTA Members from</a:t>
            </a:r>
          </a:p>
          <a:p>
            <a:pPr marL="0" indent="0" algn="ctr" eaLnBrk="1" hangingPunct="1">
              <a:spcBef>
                <a:spcPts val="0"/>
              </a:spcBef>
              <a:buNone/>
              <a:defRPr/>
            </a:pPr>
            <a:r>
              <a:rPr lang="en-US" sz="2700" b="1" kern="0" dirty="0">
                <a:solidFill>
                  <a:schemeClr val="bg1">
                    <a:lumMod val="95000"/>
                  </a:schemeClr>
                </a:solidFill>
                <a:latin typeface="+mj-lt"/>
                <a:sym typeface="Gotham Medium" charset="0"/>
              </a:rPr>
              <a:t>3,586 companies </a:t>
            </a:r>
            <a:br>
              <a:rPr lang="en-US" sz="2700" b="1" kern="0" dirty="0">
                <a:solidFill>
                  <a:schemeClr val="bg1">
                    <a:lumMod val="95000"/>
                  </a:schemeClr>
                </a:solidFill>
                <a:latin typeface="+mj-lt"/>
                <a:sym typeface="Gotham Medium" charset="0"/>
              </a:rPr>
            </a:br>
            <a:r>
              <a:rPr lang="en-US" sz="2700" b="1" kern="0" dirty="0">
                <a:solidFill>
                  <a:schemeClr val="bg1">
                    <a:lumMod val="95000"/>
                  </a:schemeClr>
                </a:solidFill>
                <a:latin typeface="+mj-lt"/>
                <a:sym typeface="Gotham Medium" charset="0"/>
              </a:rPr>
              <a:t>or agencies</a:t>
            </a:r>
          </a:p>
        </p:txBody>
      </p:sp>
      <p:pic>
        <p:nvPicPr>
          <p:cNvPr id="9" name="Picture 8">
            <a:extLst>
              <a:ext uri="{FF2B5EF4-FFF2-40B4-BE49-F238E27FC236}">
                <a16:creationId xmlns:a16="http://schemas.microsoft.com/office/drawing/2014/main" xmlns="" id="{B387ECBC-EA14-4656-899D-D81450E1C9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3167" y="456766"/>
            <a:ext cx="2743208" cy="541529"/>
          </a:xfrm>
          <a:prstGeom prst="rect">
            <a:avLst/>
          </a:prstGeom>
        </p:spPr>
      </p:pic>
      <p:sp>
        <p:nvSpPr>
          <p:cNvPr id="13" name="Rectangle 12">
            <a:extLst>
              <a:ext uri="{FF2B5EF4-FFF2-40B4-BE49-F238E27FC236}">
                <a16:creationId xmlns:a16="http://schemas.microsoft.com/office/drawing/2014/main" xmlns="" id="{13AB0308-70D9-442D-AE92-10AC157A0C20}"/>
              </a:ext>
            </a:extLst>
          </p:cNvPr>
          <p:cNvSpPr/>
          <p:nvPr/>
        </p:nvSpPr>
        <p:spPr>
          <a:xfrm>
            <a:off x="9277350" y="5657850"/>
            <a:ext cx="268605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0BDC2129-E082-48A3-8680-7E891BD7F1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2151" y="998295"/>
            <a:ext cx="6021249" cy="5741527"/>
          </a:xfrm>
          <a:prstGeom prst="rect">
            <a:avLst/>
          </a:prstGeom>
        </p:spPr>
      </p:pic>
      <p:pic>
        <p:nvPicPr>
          <p:cNvPr id="15" name="Picture 14">
            <a:extLst>
              <a:ext uri="{FF2B5EF4-FFF2-40B4-BE49-F238E27FC236}">
                <a16:creationId xmlns:a16="http://schemas.microsoft.com/office/drawing/2014/main" xmlns="" id="{08B8948C-AFF6-4895-83F1-68DC083A6C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7182" y="4509443"/>
            <a:ext cx="2569525" cy="2569525"/>
          </a:xfrm>
          <a:prstGeom prst="rect">
            <a:avLst/>
          </a:prstGeom>
        </p:spPr>
      </p:pic>
      <p:sp>
        <p:nvSpPr>
          <p:cNvPr id="16" name="TextBox 15">
            <a:extLst>
              <a:ext uri="{FF2B5EF4-FFF2-40B4-BE49-F238E27FC236}">
                <a16:creationId xmlns:a16="http://schemas.microsoft.com/office/drawing/2014/main" xmlns="" id="{AAFAFA8C-2F52-4856-B071-EE545B6B9014}"/>
              </a:ext>
            </a:extLst>
          </p:cNvPr>
          <p:cNvSpPr txBox="1"/>
          <p:nvPr/>
        </p:nvSpPr>
        <p:spPr>
          <a:xfrm>
            <a:off x="2686171" y="5286375"/>
            <a:ext cx="3533775" cy="1015663"/>
          </a:xfrm>
          <a:prstGeom prst="rect">
            <a:avLst/>
          </a:prstGeom>
          <a:noFill/>
        </p:spPr>
        <p:txBody>
          <a:bodyPr wrap="square" rtlCol="0">
            <a:spAutoFit/>
          </a:bodyPr>
          <a:lstStyle/>
          <a:p>
            <a:r>
              <a:rPr lang="en-US" sz="2000" dirty="0">
                <a:solidFill>
                  <a:schemeClr val="bg1"/>
                </a:solidFill>
                <a:latin typeface="+mj-lt"/>
              </a:rPr>
              <a:t>of all travel booked through agency distribution channels is booked by ASTA agents</a:t>
            </a:r>
          </a:p>
        </p:txBody>
      </p:sp>
      <p:sp>
        <p:nvSpPr>
          <p:cNvPr id="17" name="TextBox 16">
            <a:extLst>
              <a:ext uri="{FF2B5EF4-FFF2-40B4-BE49-F238E27FC236}">
                <a16:creationId xmlns:a16="http://schemas.microsoft.com/office/drawing/2014/main" xmlns="" id="{9008669F-B904-40C9-8BB3-29A6A560730F}"/>
              </a:ext>
            </a:extLst>
          </p:cNvPr>
          <p:cNvSpPr txBox="1"/>
          <p:nvPr/>
        </p:nvSpPr>
        <p:spPr>
          <a:xfrm>
            <a:off x="878935" y="5173102"/>
            <a:ext cx="3533775" cy="969496"/>
          </a:xfrm>
          <a:prstGeom prst="rect">
            <a:avLst/>
          </a:prstGeom>
          <a:noFill/>
        </p:spPr>
        <p:txBody>
          <a:bodyPr wrap="square" rtlCol="0">
            <a:spAutoFit/>
          </a:bodyPr>
          <a:lstStyle/>
          <a:p>
            <a:r>
              <a:rPr lang="en-US" sz="5700" b="1" dirty="0">
                <a:solidFill>
                  <a:srgbClr val="92D050"/>
                </a:solidFill>
                <a:latin typeface="+mj-lt"/>
              </a:rPr>
              <a:t>80+%</a:t>
            </a:r>
          </a:p>
        </p:txBody>
      </p:sp>
    </p:spTree>
    <p:extLst>
      <p:ext uri="{BB962C8B-B14F-4D97-AF65-F5344CB8AC3E}">
        <p14:creationId xmlns:p14="http://schemas.microsoft.com/office/powerpoint/2010/main" val="34870396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3AB0308-70D9-442D-AE92-10AC157A0C20}"/>
              </a:ext>
            </a:extLst>
          </p:cNvPr>
          <p:cNvSpPr/>
          <p:nvPr/>
        </p:nvSpPr>
        <p:spPr>
          <a:xfrm>
            <a:off x="9277350" y="5657850"/>
            <a:ext cx="268605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pPr algn="l"/>
            <a:r>
              <a:rPr lang="en-US" b="1" dirty="0"/>
              <a:t>Who Does ASTA Represent</a:t>
            </a:r>
            <a:endParaRPr lang="en-US" dirty="0"/>
          </a:p>
        </p:txBody>
      </p:sp>
      <p:sp>
        <p:nvSpPr>
          <p:cNvPr id="6" name="Rectangle 5">
            <a:extLst>
              <a:ext uri="{FF2B5EF4-FFF2-40B4-BE49-F238E27FC236}">
                <a16:creationId xmlns:a16="http://schemas.microsoft.com/office/drawing/2014/main" xmlns="" id="{A2BD192E-7056-42F9-8D1F-87C8127CE7CB}"/>
              </a:ext>
            </a:extLst>
          </p:cNvPr>
          <p:cNvSpPr/>
          <p:nvPr/>
        </p:nvSpPr>
        <p:spPr>
          <a:xfrm>
            <a:off x="1743075" y="2505075"/>
            <a:ext cx="3190875" cy="2428875"/>
          </a:xfrm>
          <a:prstGeom prst="rect">
            <a:avLst/>
          </a:prstGeom>
          <a:solidFill>
            <a:srgbClr val="40A2C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p:cNvPicPr>
            <a:picLocks noChangeAspect="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239728" y="1456492"/>
            <a:ext cx="195500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p:cNvPr>
          <p:cNvSpPr txBox="1">
            <a:spLocks noChangeArrowheads="1"/>
          </p:cNvSpPr>
          <p:nvPr/>
        </p:nvSpPr>
        <p:spPr bwMode="auto">
          <a:xfrm>
            <a:off x="1393379" y="2429984"/>
            <a:ext cx="3857254" cy="27230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15" tIns="19015" rIns="19015" bIns="19015" anchor="ctr"/>
          <a:lstStyle>
            <a:lvl1pPr marL="1066800" indent="-800100" algn="l" rtl="0" eaLnBrk="0" fontAlgn="base" hangingPunct="0">
              <a:spcBef>
                <a:spcPts val="3600"/>
              </a:spcBef>
              <a:spcAft>
                <a:spcPct val="0"/>
              </a:spcAft>
              <a:buClr>
                <a:srgbClr val="FFFFFF"/>
              </a:buClr>
              <a:buSzPct val="171000"/>
              <a:buFont typeface="Gotham Medium" pitchFamily="-128" charset="0"/>
              <a:buChar char="•"/>
              <a:defRPr sz="5600">
                <a:solidFill>
                  <a:schemeClr val="tx1"/>
                </a:solidFill>
                <a:latin typeface="+mn-lt"/>
                <a:ea typeface="+mn-ea"/>
                <a:cs typeface="+mn-cs"/>
                <a:sym typeface="Gotham Medium" pitchFamily="-128" charset="0"/>
              </a:defRPr>
            </a:lvl1pPr>
            <a:lvl2pPr marL="15113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2pPr>
            <a:lvl3pPr marL="19558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3pPr>
            <a:lvl4pPr marL="24003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4pPr>
            <a:lvl5pPr marL="28448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5pPr>
            <a:lvl6pPr marL="33020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6pPr>
            <a:lvl7pPr marL="37592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7pPr>
            <a:lvl8pPr marL="42164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8pPr>
            <a:lvl9pPr marL="46736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9pPr>
          </a:lstStyle>
          <a:p>
            <a:pPr marL="0" indent="0" algn="ctr" eaLnBrk="1" hangingPunct="1">
              <a:spcBef>
                <a:spcPts val="0"/>
              </a:spcBef>
              <a:buNone/>
              <a:defRPr/>
            </a:pPr>
            <a:r>
              <a:rPr lang="en-US" sz="2700" b="1" kern="0" dirty="0">
                <a:solidFill>
                  <a:schemeClr val="bg1">
                    <a:lumMod val="95000"/>
                  </a:schemeClr>
                </a:solidFill>
                <a:latin typeface="+mj-lt"/>
                <a:sym typeface="Gotham Medium" charset="0"/>
              </a:rPr>
              <a:t>8,944 ASTA Members from</a:t>
            </a:r>
          </a:p>
          <a:p>
            <a:pPr marL="0" indent="0" algn="ctr" eaLnBrk="1" hangingPunct="1">
              <a:spcBef>
                <a:spcPts val="0"/>
              </a:spcBef>
              <a:buNone/>
              <a:defRPr/>
            </a:pPr>
            <a:r>
              <a:rPr lang="en-US" sz="2700" b="1" kern="0" dirty="0">
                <a:solidFill>
                  <a:schemeClr val="bg1">
                    <a:lumMod val="95000"/>
                  </a:schemeClr>
                </a:solidFill>
                <a:latin typeface="+mj-lt"/>
                <a:sym typeface="Gotham Medium" charset="0"/>
              </a:rPr>
              <a:t>3,586 companies </a:t>
            </a:r>
            <a:br>
              <a:rPr lang="en-US" sz="2700" b="1" kern="0" dirty="0">
                <a:solidFill>
                  <a:schemeClr val="bg1">
                    <a:lumMod val="95000"/>
                  </a:schemeClr>
                </a:solidFill>
                <a:latin typeface="+mj-lt"/>
                <a:sym typeface="Gotham Medium" charset="0"/>
              </a:rPr>
            </a:br>
            <a:r>
              <a:rPr lang="en-US" sz="2700" b="1" kern="0" dirty="0">
                <a:solidFill>
                  <a:schemeClr val="bg1">
                    <a:lumMod val="95000"/>
                  </a:schemeClr>
                </a:solidFill>
                <a:latin typeface="+mj-lt"/>
                <a:sym typeface="Gotham Medium" charset="0"/>
              </a:rPr>
              <a:t>or agencies</a:t>
            </a:r>
          </a:p>
        </p:txBody>
      </p:sp>
      <p:pic>
        <p:nvPicPr>
          <p:cNvPr id="9" name="Picture 8">
            <a:extLst>
              <a:ext uri="{FF2B5EF4-FFF2-40B4-BE49-F238E27FC236}">
                <a16:creationId xmlns:a16="http://schemas.microsoft.com/office/drawing/2014/main" xmlns="" id="{B387ECBC-EA14-4656-899D-D81450E1C9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3167" y="456766"/>
            <a:ext cx="2743208" cy="541529"/>
          </a:xfrm>
          <a:prstGeom prst="rect">
            <a:avLst/>
          </a:prstGeom>
        </p:spPr>
      </p:pic>
      <p:sp>
        <p:nvSpPr>
          <p:cNvPr id="16" name="TextBox 15">
            <a:extLst>
              <a:ext uri="{FF2B5EF4-FFF2-40B4-BE49-F238E27FC236}">
                <a16:creationId xmlns:a16="http://schemas.microsoft.com/office/drawing/2014/main" xmlns="" id="{AAFAFA8C-2F52-4856-B071-EE545B6B9014}"/>
              </a:ext>
            </a:extLst>
          </p:cNvPr>
          <p:cNvSpPr txBox="1"/>
          <p:nvPr/>
        </p:nvSpPr>
        <p:spPr>
          <a:xfrm>
            <a:off x="2686171" y="5286375"/>
            <a:ext cx="3533775" cy="1015663"/>
          </a:xfrm>
          <a:prstGeom prst="rect">
            <a:avLst/>
          </a:prstGeom>
          <a:noFill/>
        </p:spPr>
        <p:txBody>
          <a:bodyPr wrap="square" rtlCol="0">
            <a:spAutoFit/>
          </a:bodyPr>
          <a:lstStyle/>
          <a:p>
            <a:r>
              <a:rPr lang="en-US" sz="2000" dirty="0">
                <a:solidFill>
                  <a:schemeClr val="bg1"/>
                </a:solidFill>
                <a:latin typeface="+mj-lt"/>
              </a:rPr>
              <a:t>of all travel booked through agency distribution channels is booked by ASTA agents</a:t>
            </a:r>
          </a:p>
        </p:txBody>
      </p:sp>
      <p:sp>
        <p:nvSpPr>
          <p:cNvPr id="17" name="TextBox 16">
            <a:extLst>
              <a:ext uri="{FF2B5EF4-FFF2-40B4-BE49-F238E27FC236}">
                <a16:creationId xmlns:a16="http://schemas.microsoft.com/office/drawing/2014/main" xmlns="" id="{9008669F-B904-40C9-8BB3-29A6A560730F}"/>
              </a:ext>
            </a:extLst>
          </p:cNvPr>
          <p:cNvSpPr txBox="1"/>
          <p:nvPr/>
        </p:nvSpPr>
        <p:spPr>
          <a:xfrm>
            <a:off x="878935" y="5173102"/>
            <a:ext cx="3533775" cy="969496"/>
          </a:xfrm>
          <a:prstGeom prst="rect">
            <a:avLst/>
          </a:prstGeom>
          <a:noFill/>
        </p:spPr>
        <p:txBody>
          <a:bodyPr wrap="square" rtlCol="0">
            <a:spAutoFit/>
          </a:bodyPr>
          <a:lstStyle/>
          <a:p>
            <a:r>
              <a:rPr lang="en-US" sz="5700" b="1" dirty="0">
                <a:solidFill>
                  <a:srgbClr val="92D050"/>
                </a:solidFill>
                <a:latin typeface="+mj-lt"/>
              </a:rPr>
              <a:t>80+%</a:t>
            </a:r>
          </a:p>
        </p:txBody>
      </p:sp>
      <p:pic>
        <p:nvPicPr>
          <p:cNvPr id="14" name="Picture 13">
            <a:extLst>
              <a:ext uri="{FF2B5EF4-FFF2-40B4-BE49-F238E27FC236}">
                <a16:creationId xmlns:a16="http://schemas.microsoft.com/office/drawing/2014/main" xmlns="" id="{DB39BFDC-B174-4F04-951A-A9E5CE7DAC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550" y="998294"/>
            <a:ext cx="6021250" cy="5741527"/>
          </a:xfrm>
          <a:prstGeom prst="rect">
            <a:avLst/>
          </a:prstGeom>
        </p:spPr>
      </p:pic>
      <p:pic>
        <p:nvPicPr>
          <p:cNvPr id="18" name="Picture 17">
            <a:extLst>
              <a:ext uri="{FF2B5EF4-FFF2-40B4-BE49-F238E27FC236}">
                <a16:creationId xmlns:a16="http://schemas.microsoft.com/office/drawing/2014/main" xmlns="" id="{5A6F8981-68C1-4CF1-A491-2658891B30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1354" y="4509443"/>
            <a:ext cx="2569525" cy="2569525"/>
          </a:xfrm>
          <a:prstGeom prst="rect">
            <a:avLst/>
          </a:prstGeom>
        </p:spPr>
      </p:pic>
    </p:spTree>
    <p:extLst>
      <p:ext uri="{BB962C8B-B14F-4D97-AF65-F5344CB8AC3E}">
        <p14:creationId xmlns:p14="http://schemas.microsoft.com/office/powerpoint/2010/main" val="147321957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2BD192E-7056-42F9-8D1F-87C8127CE7CB}"/>
              </a:ext>
            </a:extLst>
          </p:cNvPr>
          <p:cNvSpPr/>
          <p:nvPr/>
        </p:nvSpPr>
        <p:spPr>
          <a:xfrm>
            <a:off x="7981950" y="2505075"/>
            <a:ext cx="3190875" cy="2905125"/>
          </a:xfrm>
          <a:prstGeom prst="rect">
            <a:avLst/>
          </a:prstGeom>
          <a:solidFill>
            <a:srgbClr val="40A2C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pPr algn="l"/>
            <a:r>
              <a:rPr lang="en-US" b="1" dirty="0"/>
              <a:t>Who Does NACTA Represent</a:t>
            </a:r>
            <a:endParaRPr lang="en-US" dirty="0"/>
          </a:p>
        </p:txBody>
      </p:sp>
      <p:pic>
        <p:nvPicPr>
          <p:cNvPr id="7" name="Picture 7"/>
          <p:cNvPicPr>
            <a:picLocks noChangeAspect="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8478603" y="1456492"/>
            <a:ext cx="195500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p:cNvPr>
          <p:cNvSpPr txBox="1">
            <a:spLocks noChangeArrowheads="1"/>
          </p:cNvSpPr>
          <p:nvPr/>
        </p:nvSpPr>
        <p:spPr bwMode="auto">
          <a:xfrm>
            <a:off x="7632254" y="2429983"/>
            <a:ext cx="3857254" cy="3075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15" tIns="19015" rIns="19015" bIns="19015" anchor="ctr"/>
          <a:lstStyle>
            <a:lvl1pPr marL="1066800" indent="-800100" algn="l" rtl="0" eaLnBrk="0" fontAlgn="base" hangingPunct="0">
              <a:spcBef>
                <a:spcPts val="3600"/>
              </a:spcBef>
              <a:spcAft>
                <a:spcPct val="0"/>
              </a:spcAft>
              <a:buClr>
                <a:srgbClr val="FFFFFF"/>
              </a:buClr>
              <a:buSzPct val="171000"/>
              <a:buFont typeface="Gotham Medium" pitchFamily="-128" charset="0"/>
              <a:buChar char="•"/>
              <a:defRPr sz="5600">
                <a:solidFill>
                  <a:schemeClr val="tx1"/>
                </a:solidFill>
                <a:latin typeface="+mn-lt"/>
                <a:ea typeface="+mn-ea"/>
                <a:cs typeface="+mn-cs"/>
                <a:sym typeface="Gotham Medium" pitchFamily="-128" charset="0"/>
              </a:defRPr>
            </a:lvl1pPr>
            <a:lvl2pPr marL="15113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2pPr>
            <a:lvl3pPr marL="19558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3pPr>
            <a:lvl4pPr marL="24003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4pPr>
            <a:lvl5pPr marL="2844800" indent="-800100" algn="l" rtl="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mn-lt"/>
                <a:ea typeface="+mn-ea"/>
                <a:cs typeface="+mn-cs"/>
                <a:sym typeface="Gotham Medium" pitchFamily="-128" charset="0"/>
              </a:defRPr>
            </a:lvl5pPr>
            <a:lvl6pPr marL="33020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6pPr>
            <a:lvl7pPr marL="37592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7pPr>
            <a:lvl8pPr marL="42164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8pPr>
            <a:lvl9pPr marL="4673600" indent="-800100" algn="l" rtl="0" fontAlgn="base">
              <a:spcBef>
                <a:spcPts val="3600"/>
              </a:spcBef>
              <a:spcAft>
                <a:spcPct val="0"/>
              </a:spcAft>
              <a:buClr>
                <a:srgbClr val="FFFFFF"/>
              </a:buClr>
              <a:buSzPct val="171000"/>
              <a:buFont typeface="Gotham Medium" charset="0"/>
              <a:buChar char="•"/>
              <a:defRPr sz="4000">
                <a:solidFill>
                  <a:schemeClr val="tx1"/>
                </a:solidFill>
                <a:latin typeface="+mn-lt"/>
                <a:ea typeface="+mn-ea"/>
                <a:cs typeface="+mn-cs"/>
                <a:sym typeface="Gotham Medium" charset="0"/>
              </a:defRPr>
            </a:lvl9pPr>
          </a:lstStyle>
          <a:p>
            <a:pPr marL="98665" indent="0" algn="ctr" eaLnBrk="1" hangingPunct="1">
              <a:spcBef>
                <a:spcPts val="1600"/>
              </a:spcBef>
              <a:buNone/>
              <a:defRPr/>
            </a:pPr>
            <a:r>
              <a:rPr lang="en-US" sz="2700" b="1" kern="0" dirty="0">
                <a:solidFill>
                  <a:schemeClr val="bg1">
                    <a:lumMod val="95000"/>
                  </a:schemeClr>
                </a:solidFill>
                <a:latin typeface="+mj-lt"/>
                <a:sym typeface="Gotham Medium" charset="0"/>
              </a:rPr>
              <a:t>1,800 Members</a:t>
            </a:r>
          </a:p>
          <a:p>
            <a:pPr marL="98665" indent="0" algn="ctr" eaLnBrk="1" hangingPunct="1">
              <a:spcBef>
                <a:spcPts val="1600"/>
              </a:spcBef>
              <a:buNone/>
              <a:defRPr/>
            </a:pPr>
            <a:r>
              <a:rPr lang="en-US" sz="2700" b="1" kern="0" dirty="0">
                <a:solidFill>
                  <a:schemeClr val="bg1">
                    <a:lumMod val="95000"/>
                  </a:schemeClr>
                </a:solidFill>
                <a:latin typeface="+mj-lt"/>
                <a:sym typeface="Gotham Medium" charset="0"/>
              </a:rPr>
              <a:t>Travel Consultants</a:t>
            </a:r>
          </a:p>
          <a:p>
            <a:pPr marL="98665" indent="0" algn="ctr" eaLnBrk="1" hangingPunct="1">
              <a:spcBef>
                <a:spcPts val="1600"/>
              </a:spcBef>
              <a:buNone/>
              <a:defRPr/>
            </a:pPr>
            <a:r>
              <a:rPr lang="en-US" sz="2700" b="1" kern="0" dirty="0">
                <a:solidFill>
                  <a:schemeClr val="bg1">
                    <a:lumMod val="95000"/>
                  </a:schemeClr>
                </a:solidFill>
                <a:latin typeface="+mj-lt"/>
                <a:sym typeface="Gotham Medium" charset="0"/>
              </a:rPr>
              <a:t>Host Agencies</a:t>
            </a:r>
          </a:p>
          <a:p>
            <a:pPr marL="98665" indent="0" algn="ctr" eaLnBrk="1" hangingPunct="1">
              <a:spcBef>
                <a:spcPts val="1600"/>
              </a:spcBef>
              <a:buNone/>
              <a:defRPr/>
            </a:pPr>
            <a:r>
              <a:rPr lang="en-US" sz="2700" b="1" kern="0" dirty="0">
                <a:solidFill>
                  <a:schemeClr val="bg1">
                    <a:lumMod val="95000"/>
                  </a:schemeClr>
                </a:solidFill>
                <a:latin typeface="+mj-lt"/>
                <a:sym typeface="Gotham Medium" charset="0"/>
              </a:rPr>
              <a:t>Suppliers </a:t>
            </a:r>
          </a:p>
        </p:txBody>
      </p:sp>
      <p:graphicFrame>
        <p:nvGraphicFramePr>
          <p:cNvPr id="12" name="59b1a4275e44f">
            <a:extLst>
              <a:ext uri="{FF2B5EF4-FFF2-40B4-BE49-F238E27FC236}">
                <a16:creationId xmlns:a16="http://schemas.microsoft.com/office/drawing/2014/main" xmlns="" id="{0298FAC2-97FE-4D66-9F99-1FE90C80BF24}"/>
              </a:ext>
            </a:extLst>
          </p:cNvPr>
          <p:cNvGraphicFramePr>
            <a:graphicFrameLocks/>
          </p:cNvGraphicFramePr>
          <p:nvPr>
            <p:extLst>
              <p:ext uri="{D42A27DB-BD31-4B8C-83A1-F6EECF244321}">
                <p14:modId xmlns:p14="http://schemas.microsoft.com/office/powerpoint/2010/main" val="3409861290"/>
              </p:ext>
            </p:extLst>
          </p:nvPr>
        </p:nvGraphicFramePr>
        <p:xfrm>
          <a:off x="-276225" y="1420439"/>
          <a:ext cx="8686800" cy="5038344"/>
        </p:xfrm>
        <a:graphic>
          <a:graphicData uri="http://schemas.openxmlformats.org/presentationml/2006/ole">
            <mc:AlternateContent xmlns:mc="http://schemas.openxmlformats.org/markup-compatibility/2006">
              <mc:Choice xmlns:v="urn:schemas-microsoft-com:vml" Requires="v">
                <p:oleObj spid="_x0000_s3175" name="Chart" r:id="rId5" imgW="17783573" imgH="10315326" progId="Excel.Chart.8">
                  <p:embed/>
                </p:oleObj>
              </mc:Choice>
              <mc:Fallback>
                <p:oleObj name="Chart" r:id="rId5" imgW="17783573" imgH="10315326" progId="Excel.Chart.8">
                  <p:embed/>
                  <p:pic>
                    <p:nvPicPr>
                      <p:cNvPr id="32771" name="59b1a4275e44f">
                        <a:extLst>
                          <a:ext uri="{FF2B5EF4-FFF2-40B4-BE49-F238E27FC236}">
                            <a16:creationId xmlns:a16="http://schemas.microsoft.com/office/drawing/2014/main" xmlns="" id="{C08A01C4-1EC3-4C24-B10D-2F5812BB1AA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 y="1420439"/>
                        <a:ext cx="8686800" cy="5038344"/>
                      </a:xfrm>
                      <a:prstGeom prst="rect">
                        <a:avLst/>
                      </a:prstGeom>
                      <a:noFill/>
                    </p:spPr>
                  </p:pic>
                </p:oleObj>
              </mc:Fallback>
            </mc:AlternateContent>
          </a:graphicData>
        </a:graphic>
      </p:graphicFrame>
      <p:pic>
        <p:nvPicPr>
          <p:cNvPr id="13" name="Picture 12">
            <a:extLst>
              <a:ext uri="{FF2B5EF4-FFF2-40B4-BE49-F238E27FC236}">
                <a16:creationId xmlns:a16="http://schemas.microsoft.com/office/drawing/2014/main" xmlns="" id="{70D1EFB1-AEC0-4D20-9843-BD72D55D5B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2925" y="262812"/>
            <a:ext cx="922325" cy="922325"/>
          </a:xfrm>
          <a:prstGeom prst="rect">
            <a:avLst/>
          </a:prstGeom>
        </p:spPr>
      </p:pic>
      <p:sp>
        <p:nvSpPr>
          <p:cNvPr id="9" name="Rectangle 8">
            <a:extLst>
              <a:ext uri="{FF2B5EF4-FFF2-40B4-BE49-F238E27FC236}">
                <a16:creationId xmlns:a16="http://schemas.microsoft.com/office/drawing/2014/main" xmlns="" id="{3EC97C1D-FC33-4421-9226-A79790F8C84A}"/>
              </a:ext>
            </a:extLst>
          </p:cNvPr>
          <p:cNvSpPr/>
          <p:nvPr/>
        </p:nvSpPr>
        <p:spPr>
          <a:xfrm>
            <a:off x="9277350" y="5657850"/>
            <a:ext cx="268605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174618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D7D2B-870E-4F6B-9F1A-06695881C13B}"/>
              </a:ext>
            </a:extLst>
          </p:cNvPr>
          <p:cNvPicPr>
            <a:picLocks noChangeAspect="1"/>
          </p:cNvPicPr>
          <p:nvPr/>
        </p:nvPicPr>
        <p:blipFill rotWithShape="1">
          <a:blip r:embed="rId3"/>
          <a:srcRect/>
          <a:stretch/>
        </p:blipFill>
        <p:spPr>
          <a:xfrm>
            <a:off x="456405" y="399691"/>
            <a:ext cx="10988344" cy="6066674"/>
          </a:xfrm>
          <a:prstGeom prst="rect">
            <a:avLst/>
          </a:prstGeom>
        </p:spPr>
      </p:pic>
    </p:spTree>
    <p:extLst>
      <p:ext uri="{BB962C8B-B14F-4D97-AF65-F5344CB8AC3E}">
        <p14:creationId xmlns:p14="http://schemas.microsoft.com/office/powerpoint/2010/main" val="274456576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12E4BB-2356-4A53-87C3-3B0AEA0969D1}"/>
              </a:ext>
            </a:extLst>
          </p:cNvPr>
          <p:cNvPicPr>
            <a:picLocks noChangeAspect="1"/>
          </p:cNvPicPr>
          <p:nvPr/>
        </p:nvPicPr>
        <p:blipFill>
          <a:blip r:embed="rId3"/>
          <a:stretch>
            <a:fillRect/>
          </a:stretch>
        </p:blipFill>
        <p:spPr>
          <a:xfrm>
            <a:off x="1026226" y="775986"/>
            <a:ext cx="10244286" cy="5812432"/>
          </a:xfrm>
          <a:prstGeom prst="rect">
            <a:avLst/>
          </a:prstGeom>
        </p:spPr>
      </p:pic>
      <p:pic>
        <p:nvPicPr>
          <p:cNvPr id="4" name="Picture 3">
            <a:extLst>
              <a:ext uri="{FF2B5EF4-FFF2-40B4-BE49-F238E27FC236}">
                <a16:creationId xmlns:a16="http://schemas.microsoft.com/office/drawing/2014/main" xmlns="" id="{FF9B0281-8590-4A2F-8C55-5A0EAD0E8C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722" y="339754"/>
            <a:ext cx="2209808" cy="436232"/>
          </a:xfrm>
          <a:prstGeom prst="rect">
            <a:avLst/>
          </a:prstGeom>
        </p:spPr>
      </p:pic>
    </p:spTree>
    <p:extLst>
      <p:ext uri="{BB962C8B-B14F-4D97-AF65-F5344CB8AC3E}">
        <p14:creationId xmlns:p14="http://schemas.microsoft.com/office/powerpoint/2010/main" val="123103491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B2FC56-05D7-43DA-8B1B-53F59E3FD8BC}"/>
              </a:ext>
            </a:extLst>
          </p:cNvPr>
          <p:cNvPicPr>
            <a:picLocks noChangeAspect="1"/>
          </p:cNvPicPr>
          <p:nvPr/>
        </p:nvPicPr>
        <p:blipFill>
          <a:blip r:embed="rId3"/>
          <a:stretch>
            <a:fillRect/>
          </a:stretch>
        </p:blipFill>
        <p:spPr>
          <a:xfrm>
            <a:off x="1214637" y="993480"/>
            <a:ext cx="9963578" cy="4142046"/>
          </a:xfrm>
          <a:prstGeom prst="rect">
            <a:avLst/>
          </a:prstGeom>
        </p:spPr>
      </p:pic>
      <p:pic>
        <p:nvPicPr>
          <p:cNvPr id="3" name="Picture 2">
            <a:extLst>
              <a:ext uri="{FF2B5EF4-FFF2-40B4-BE49-F238E27FC236}">
                <a16:creationId xmlns:a16="http://schemas.microsoft.com/office/drawing/2014/main" xmlns="" id="{B4E86C1C-DC7B-4EAB-A730-7E9FE360FF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722" y="339754"/>
            <a:ext cx="2209808" cy="436232"/>
          </a:xfrm>
          <a:prstGeom prst="rect">
            <a:avLst/>
          </a:prstGeom>
        </p:spPr>
      </p:pic>
    </p:spTree>
    <p:extLst>
      <p:ext uri="{BB962C8B-B14F-4D97-AF65-F5344CB8AC3E}">
        <p14:creationId xmlns:p14="http://schemas.microsoft.com/office/powerpoint/2010/main" val="20265470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82395A-CDF8-458A-8621-E77E30BBD8D8}"/>
              </a:ext>
            </a:extLst>
          </p:cNvPr>
          <p:cNvPicPr>
            <a:picLocks noChangeAspect="1"/>
          </p:cNvPicPr>
          <p:nvPr/>
        </p:nvPicPr>
        <p:blipFill>
          <a:blip r:embed="rId3"/>
          <a:stretch>
            <a:fillRect/>
          </a:stretch>
        </p:blipFill>
        <p:spPr>
          <a:xfrm>
            <a:off x="1054469" y="889370"/>
            <a:ext cx="10269206" cy="5019612"/>
          </a:xfrm>
          <a:prstGeom prst="rect">
            <a:avLst/>
          </a:prstGeom>
        </p:spPr>
      </p:pic>
      <p:pic>
        <p:nvPicPr>
          <p:cNvPr id="3" name="Picture 2">
            <a:extLst>
              <a:ext uri="{FF2B5EF4-FFF2-40B4-BE49-F238E27FC236}">
                <a16:creationId xmlns:a16="http://schemas.microsoft.com/office/drawing/2014/main" xmlns="" id="{83496660-EFB1-4987-996C-5B8846D1E7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722" y="339754"/>
            <a:ext cx="2209808" cy="436232"/>
          </a:xfrm>
          <a:prstGeom prst="rect">
            <a:avLst/>
          </a:prstGeom>
        </p:spPr>
      </p:pic>
    </p:spTree>
    <p:extLst>
      <p:ext uri="{BB962C8B-B14F-4D97-AF65-F5344CB8AC3E}">
        <p14:creationId xmlns:p14="http://schemas.microsoft.com/office/powerpoint/2010/main" val="1372957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9BE52B-DE10-4335-85C8-BE781BE6EA6C}"/>
              </a:ext>
            </a:extLst>
          </p:cNvPr>
          <p:cNvPicPr>
            <a:picLocks noChangeAspect="1"/>
          </p:cNvPicPr>
          <p:nvPr/>
        </p:nvPicPr>
        <p:blipFill>
          <a:blip r:embed="rId3"/>
          <a:stretch>
            <a:fillRect/>
          </a:stretch>
        </p:blipFill>
        <p:spPr>
          <a:xfrm>
            <a:off x="2541182" y="557870"/>
            <a:ext cx="7225371" cy="5783044"/>
          </a:xfrm>
          <a:prstGeom prst="rect">
            <a:avLst/>
          </a:prstGeom>
        </p:spPr>
      </p:pic>
      <p:pic>
        <p:nvPicPr>
          <p:cNvPr id="4" name="Picture 3">
            <a:extLst>
              <a:ext uri="{FF2B5EF4-FFF2-40B4-BE49-F238E27FC236}">
                <a16:creationId xmlns:a16="http://schemas.microsoft.com/office/drawing/2014/main" xmlns="" id="{5F7C3A1D-8278-41E6-8BE3-85E0974C6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722" y="339754"/>
            <a:ext cx="2209808" cy="436232"/>
          </a:xfrm>
          <a:prstGeom prst="rect">
            <a:avLst/>
          </a:prstGeom>
        </p:spPr>
      </p:pic>
    </p:spTree>
    <p:extLst>
      <p:ext uri="{BB962C8B-B14F-4D97-AF65-F5344CB8AC3E}">
        <p14:creationId xmlns:p14="http://schemas.microsoft.com/office/powerpoint/2010/main" val="27099949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6BA552B-7F4B-4CEC-BBF8-F0197129F27F}"/>
              </a:ext>
            </a:extLst>
          </p:cNvPr>
          <p:cNvPicPr>
            <a:picLocks noChangeAspect="1"/>
          </p:cNvPicPr>
          <p:nvPr/>
        </p:nvPicPr>
        <p:blipFill>
          <a:blip r:embed="rId3"/>
          <a:stretch>
            <a:fillRect/>
          </a:stretch>
        </p:blipFill>
        <p:spPr>
          <a:xfrm>
            <a:off x="2190307" y="339754"/>
            <a:ext cx="7921255" cy="6038522"/>
          </a:xfrm>
          <a:prstGeom prst="rect">
            <a:avLst/>
          </a:prstGeom>
        </p:spPr>
      </p:pic>
      <p:pic>
        <p:nvPicPr>
          <p:cNvPr id="3" name="Picture 2">
            <a:extLst>
              <a:ext uri="{FF2B5EF4-FFF2-40B4-BE49-F238E27FC236}">
                <a16:creationId xmlns:a16="http://schemas.microsoft.com/office/drawing/2014/main" xmlns="" id="{2A13C571-3001-4B1E-856E-D870FF7068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722" y="339754"/>
            <a:ext cx="2209808" cy="436232"/>
          </a:xfrm>
          <a:prstGeom prst="rect">
            <a:avLst/>
          </a:prstGeom>
        </p:spPr>
      </p:pic>
    </p:spTree>
    <p:extLst>
      <p:ext uri="{BB962C8B-B14F-4D97-AF65-F5344CB8AC3E}">
        <p14:creationId xmlns:p14="http://schemas.microsoft.com/office/powerpoint/2010/main" val="39188054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01EB552-E99E-4B88-AFB2-05334F1DC8FC}"/>
              </a:ext>
            </a:extLst>
          </p:cNvPr>
          <p:cNvPicPr>
            <a:picLocks noChangeAspect="1"/>
          </p:cNvPicPr>
          <p:nvPr/>
        </p:nvPicPr>
        <p:blipFill>
          <a:blip r:embed="rId3"/>
          <a:stretch>
            <a:fillRect/>
          </a:stretch>
        </p:blipFill>
        <p:spPr>
          <a:xfrm>
            <a:off x="574046" y="1120337"/>
            <a:ext cx="11057125" cy="4759468"/>
          </a:xfrm>
          <a:prstGeom prst="rect">
            <a:avLst/>
          </a:prstGeom>
        </p:spPr>
      </p:pic>
      <p:pic>
        <p:nvPicPr>
          <p:cNvPr id="3" name="Picture 2">
            <a:extLst>
              <a:ext uri="{FF2B5EF4-FFF2-40B4-BE49-F238E27FC236}">
                <a16:creationId xmlns:a16="http://schemas.microsoft.com/office/drawing/2014/main" xmlns="" id="{BA582DAC-05AC-4EDB-93CF-A0EED082EB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722" y="339754"/>
            <a:ext cx="2209808" cy="436232"/>
          </a:xfrm>
          <a:prstGeom prst="rect">
            <a:avLst/>
          </a:prstGeom>
        </p:spPr>
      </p:pic>
    </p:spTree>
    <p:extLst>
      <p:ext uri="{BB962C8B-B14F-4D97-AF65-F5344CB8AC3E}">
        <p14:creationId xmlns:p14="http://schemas.microsoft.com/office/powerpoint/2010/main" val="3840500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4DFDC9-0B31-4F24-891D-60C6D269AC62}"/>
              </a:ext>
            </a:extLst>
          </p:cNvPr>
          <p:cNvSpPr txBox="1"/>
          <p:nvPr/>
        </p:nvSpPr>
        <p:spPr>
          <a:xfrm>
            <a:off x="1099385" y="1291390"/>
            <a:ext cx="10201275" cy="3046988"/>
          </a:xfrm>
          <a:prstGeom prst="rect">
            <a:avLst/>
          </a:prstGeom>
          <a:noFill/>
        </p:spPr>
        <p:txBody>
          <a:bodyPr wrap="square" rtlCol="0">
            <a:spAutoFit/>
          </a:bodyPr>
          <a:lstStyle/>
          <a:p>
            <a:pPr algn="ctr"/>
            <a:r>
              <a:rPr lang="en-US" sz="4800" b="1" dirty="0">
                <a:latin typeface="+mj-lt"/>
              </a:rPr>
              <a:t>Selling </a:t>
            </a:r>
            <a:r>
              <a:rPr lang="en-US" sz="4800" b="1" dirty="0">
                <a:solidFill>
                  <a:srgbClr val="0070C0"/>
                </a:solidFill>
                <a:latin typeface="+mj-lt"/>
              </a:rPr>
              <a:t>YOUR</a:t>
            </a:r>
            <a:r>
              <a:rPr lang="en-US" sz="4800" b="1" dirty="0">
                <a:latin typeface="+mj-lt"/>
              </a:rPr>
              <a:t> product through the ASTA Destination Expo in </a:t>
            </a:r>
            <a:r>
              <a:rPr lang="en-US" sz="4800" b="1" dirty="0" smtClean="0">
                <a:latin typeface="+mj-lt"/>
              </a:rPr>
              <a:t>Athens </a:t>
            </a:r>
            <a:endParaRPr lang="en-US" sz="4800" b="1" dirty="0">
              <a:latin typeface="+mj-lt"/>
            </a:endParaRPr>
          </a:p>
          <a:p>
            <a:pPr algn="ctr"/>
            <a:r>
              <a:rPr lang="en-US" sz="4800" b="1" dirty="0" smtClean="0">
                <a:latin typeface="+mj-lt"/>
              </a:rPr>
              <a:t>Your chance to meet hundreds of US sellers of travel face-to-face</a:t>
            </a:r>
            <a:endParaRPr lang="en-US" sz="4800" b="1" dirty="0">
              <a:latin typeface="+mj-lt"/>
            </a:endParaRPr>
          </a:p>
        </p:txBody>
      </p:sp>
      <p:pic>
        <p:nvPicPr>
          <p:cNvPr id="5" name="Picture 4"/>
          <p:cNvPicPr>
            <a:picLocks noChangeAspect="1"/>
          </p:cNvPicPr>
          <p:nvPr/>
        </p:nvPicPr>
        <p:blipFill>
          <a:blip r:embed="rId2"/>
          <a:stretch>
            <a:fillRect/>
          </a:stretch>
        </p:blipFill>
        <p:spPr>
          <a:xfrm>
            <a:off x="1099385" y="4338378"/>
            <a:ext cx="5486561" cy="2132389"/>
          </a:xfrm>
          <a:prstGeom prst="rect">
            <a:avLst/>
          </a:prstGeom>
        </p:spPr>
      </p:pic>
    </p:spTree>
    <p:extLst>
      <p:ext uri="{BB962C8B-B14F-4D97-AF65-F5344CB8AC3E}">
        <p14:creationId xmlns:p14="http://schemas.microsoft.com/office/powerpoint/2010/main" val="285505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69C80D-8E20-4940-8F72-D753F58048B8}"/>
              </a:ext>
            </a:extLst>
          </p:cNvPr>
          <p:cNvPicPr>
            <a:picLocks noChangeAspect="1"/>
          </p:cNvPicPr>
          <p:nvPr/>
        </p:nvPicPr>
        <p:blipFill>
          <a:blip r:embed="rId3"/>
          <a:stretch>
            <a:fillRect/>
          </a:stretch>
        </p:blipFill>
        <p:spPr>
          <a:xfrm>
            <a:off x="574780" y="1125521"/>
            <a:ext cx="11278750" cy="4610677"/>
          </a:xfrm>
          <a:prstGeom prst="rect">
            <a:avLst/>
          </a:prstGeom>
        </p:spPr>
      </p:pic>
      <p:pic>
        <p:nvPicPr>
          <p:cNvPr id="4" name="Picture 3">
            <a:extLst>
              <a:ext uri="{FF2B5EF4-FFF2-40B4-BE49-F238E27FC236}">
                <a16:creationId xmlns:a16="http://schemas.microsoft.com/office/drawing/2014/main" xmlns="" id="{5F7C3A1D-8278-41E6-8BE3-85E0974C6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722" y="339754"/>
            <a:ext cx="2209808" cy="436232"/>
          </a:xfrm>
          <a:prstGeom prst="rect">
            <a:avLst/>
          </a:prstGeom>
        </p:spPr>
      </p:pic>
    </p:spTree>
    <p:extLst>
      <p:ext uri="{BB962C8B-B14F-4D97-AF65-F5344CB8AC3E}">
        <p14:creationId xmlns:p14="http://schemas.microsoft.com/office/powerpoint/2010/main" val="25977851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E8EDD51-F19C-4271-BDB9-6BE3E339CD6E}"/>
              </a:ext>
            </a:extLst>
          </p:cNvPr>
          <p:cNvPicPr>
            <a:picLocks noChangeAspect="1"/>
          </p:cNvPicPr>
          <p:nvPr/>
        </p:nvPicPr>
        <p:blipFill>
          <a:blip r:embed="rId3"/>
          <a:stretch>
            <a:fillRect/>
          </a:stretch>
        </p:blipFill>
        <p:spPr>
          <a:xfrm>
            <a:off x="380119" y="321895"/>
            <a:ext cx="10131115" cy="6218656"/>
          </a:xfrm>
          <a:prstGeom prst="rect">
            <a:avLst/>
          </a:prstGeom>
        </p:spPr>
      </p:pic>
      <p:pic>
        <p:nvPicPr>
          <p:cNvPr id="4" name="Picture 3">
            <a:extLst>
              <a:ext uri="{FF2B5EF4-FFF2-40B4-BE49-F238E27FC236}">
                <a16:creationId xmlns:a16="http://schemas.microsoft.com/office/drawing/2014/main" xmlns="" id="{810DC1E6-08BF-4A49-937E-7D045FC73A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3852" y="294700"/>
            <a:ext cx="922325" cy="922325"/>
          </a:xfrm>
          <a:prstGeom prst="rect">
            <a:avLst/>
          </a:prstGeom>
        </p:spPr>
      </p:pic>
    </p:spTree>
    <p:extLst>
      <p:ext uri="{BB962C8B-B14F-4D97-AF65-F5344CB8AC3E}">
        <p14:creationId xmlns:p14="http://schemas.microsoft.com/office/powerpoint/2010/main" val="28525887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B1F5F3F-4CAC-4E94-9820-1BECA093F467}"/>
              </a:ext>
            </a:extLst>
          </p:cNvPr>
          <p:cNvPicPr>
            <a:picLocks noChangeAspect="1"/>
          </p:cNvPicPr>
          <p:nvPr/>
        </p:nvPicPr>
        <p:blipFill>
          <a:blip r:embed="rId3"/>
          <a:stretch>
            <a:fillRect/>
          </a:stretch>
        </p:blipFill>
        <p:spPr>
          <a:xfrm>
            <a:off x="631824" y="519112"/>
            <a:ext cx="10925175" cy="5819775"/>
          </a:xfrm>
          <a:prstGeom prst="rect">
            <a:avLst/>
          </a:prstGeom>
        </p:spPr>
      </p:pic>
      <p:sp>
        <p:nvSpPr>
          <p:cNvPr id="3" name="TextBox 2">
            <a:extLst>
              <a:ext uri="{FF2B5EF4-FFF2-40B4-BE49-F238E27FC236}">
                <a16:creationId xmlns:a16="http://schemas.microsoft.com/office/drawing/2014/main" xmlns="" id="{7A33B575-4FB2-4130-B92C-DC010C3F7DFA}"/>
              </a:ext>
            </a:extLst>
          </p:cNvPr>
          <p:cNvSpPr txBox="1"/>
          <p:nvPr/>
        </p:nvSpPr>
        <p:spPr>
          <a:xfrm>
            <a:off x="2470181" y="294198"/>
            <a:ext cx="7248459" cy="461665"/>
          </a:xfrm>
          <a:prstGeom prst="rect">
            <a:avLst/>
          </a:prstGeom>
          <a:noFill/>
        </p:spPr>
        <p:txBody>
          <a:bodyPr wrap="none" rtlCol="0">
            <a:spAutoFit/>
          </a:bodyPr>
          <a:lstStyle/>
          <a:p>
            <a:r>
              <a:rPr lang="en-US" b="1" dirty="0">
                <a:latin typeface="+mj-lt"/>
              </a:rPr>
              <a:t>NACTA Agents Represent over $500,000 in Annual Sales</a:t>
            </a:r>
          </a:p>
        </p:txBody>
      </p:sp>
      <p:pic>
        <p:nvPicPr>
          <p:cNvPr id="4" name="Picture 3">
            <a:extLst>
              <a:ext uri="{FF2B5EF4-FFF2-40B4-BE49-F238E27FC236}">
                <a16:creationId xmlns:a16="http://schemas.microsoft.com/office/drawing/2014/main" xmlns="" id="{810DC1E6-08BF-4A49-937E-7D045FC73A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3852" y="294700"/>
            <a:ext cx="922325" cy="922325"/>
          </a:xfrm>
          <a:prstGeom prst="rect">
            <a:avLst/>
          </a:prstGeom>
        </p:spPr>
      </p:pic>
    </p:spTree>
    <p:extLst>
      <p:ext uri="{BB962C8B-B14F-4D97-AF65-F5344CB8AC3E}">
        <p14:creationId xmlns:p14="http://schemas.microsoft.com/office/powerpoint/2010/main" val="400645197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9884168-B25E-4CDF-8C56-328628D0B7D4}"/>
              </a:ext>
            </a:extLst>
          </p:cNvPr>
          <p:cNvSpPr/>
          <p:nvPr/>
        </p:nvSpPr>
        <p:spPr>
          <a:xfrm>
            <a:off x="0" y="1307805"/>
            <a:ext cx="12323135" cy="55501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2">
            <a:extLst>
              <a:ext uri="{FF2B5EF4-FFF2-40B4-BE49-F238E27FC236}">
                <a16:creationId xmlns:a16="http://schemas.microsoft.com/office/drawing/2014/main" xmlns="" id="{09DBE5FE-3216-4D43-9714-F723B130781C}"/>
              </a:ext>
            </a:extLst>
          </p:cNvPr>
          <p:cNvSpPr>
            <a:spLocks noGrp="1" noChangeArrowheads="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25393" tIns="25393" rIns="25393" bIns="25393" numCol="1" rtlCol="0" anchor="ctr" anchorCtr="0" compatLnSpc="1">
            <a:prstTxWarp prst="textNoShape">
              <a:avLst/>
            </a:prstTxWarp>
            <a:normAutofit fontScale="90000"/>
          </a:bodyPr>
          <a:lstStyle/>
          <a:p>
            <a:pPr algn="l" eaLnBrk="1" hangingPunct="1">
              <a:defRPr/>
            </a:pPr>
            <a:r>
              <a:rPr lang="en-US" altLang="en-US" sz="3599" dirty="0">
                <a:sym typeface="Avenir Black" charset="0"/>
              </a:rPr>
              <a:t>Top Destinations NACTA Members Sell</a:t>
            </a:r>
          </a:p>
        </p:txBody>
      </p:sp>
      <p:graphicFrame>
        <p:nvGraphicFramePr>
          <p:cNvPr id="36867" name="59b1a42767ccc">
            <a:extLst>
              <a:ext uri="{FF2B5EF4-FFF2-40B4-BE49-F238E27FC236}">
                <a16:creationId xmlns:a16="http://schemas.microsoft.com/office/drawing/2014/main" xmlns="" id="{EFE1DCAF-645B-44A6-A2AD-B40BB7E5D351}"/>
              </a:ext>
            </a:extLst>
          </p:cNvPr>
          <p:cNvGraphicFramePr>
            <a:graphicFrameLocks/>
          </p:cNvGraphicFramePr>
          <p:nvPr>
            <p:extLst>
              <p:ext uri="{D42A27DB-BD31-4B8C-83A1-F6EECF244321}">
                <p14:modId xmlns:p14="http://schemas.microsoft.com/office/powerpoint/2010/main" val="909380228"/>
              </p:ext>
            </p:extLst>
          </p:nvPr>
        </p:nvGraphicFramePr>
        <p:xfrm>
          <a:off x="224317" y="998295"/>
          <a:ext cx="11874499" cy="5819749"/>
        </p:xfrm>
        <a:graphic>
          <a:graphicData uri="http://schemas.openxmlformats.org/presentationml/2006/ole">
            <mc:AlternateContent xmlns:mc="http://schemas.openxmlformats.org/markup-compatibility/2006">
              <mc:Choice xmlns:v="urn:schemas-microsoft-com:vml" Requires="v">
                <p:oleObj spid="_x0000_s4195" name="Chart" r:id="rId4" imgW="21825572" imgH="10699407" progId="Excel.Chart.8">
                  <p:embed/>
                </p:oleObj>
              </mc:Choice>
              <mc:Fallback>
                <p:oleObj name="Chart" r:id="rId4" imgW="21825572" imgH="10699407" progId="Excel.Chart.8">
                  <p:embed/>
                  <p:pic>
                    <p:nvPicPr>
                      <p:cNvPr id="36867" name="59b1a42767ccc">
                        <a:extLst>
                          <a:ext uri="{FF2B5EF4-FFF2-40B4-BE49-F238E27FC236}">
                            <a16:creationId xmlns:a16="http://schemas.microsoft.com/office/drawing/2014/main" xmlns="" id="{EFE1DCAF-645B-44A6-A2AD-B40BB7E5D35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17" y="998295"/>
                        <a:ext cx="11874499" cy="5819749"/>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xmlns="" id="{7AA81639-307C-41FB-B655-060B9FE559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96937" y="262812"/>
            <a:ext cx="922325" cy="922325"/>
          </a:xfrm>
          <a:prstGeom prst="rect">
            <a:avLst/>
          </a:prstGeom>
        </p:spPr>
      </p:pic>
    </p:spTree>
    <p:extLst>
      <p:ext uri="{BB962C8B-B14F-4D97-AF65-F5344CB8AC3E}">
        <p14:creationId xmlns:p14="http://schemas.microsoft.com/office/powerpoint/2010/main" val="248756961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B45562D-5081-4583-AE95-963890D674C0}"/>
              </a:ext>
            </a:extLst>
          </p:cNvPr>
          <p:cNvPicPr>
            <a:picLocks noChangeAspect="1"/>
          </p:cNvPicPr>
          <p:nvPr/>
        </p:nvPicPr>
        <p:blipFill>
          <a:blip r:embed="rId3"/>
          <a:stretch>
            <a:fillRect/>
          </a:stretch>
        </p:blipFill>
        <p:spPr>
          <a:xfrm>
            <a:off x="668742" y="275877"/>
            <a:ext cx="9788993" cy="6221291"/>
          </a:xfrm>
          <a:prstGeom prst="rect">
            <a:avLst/>
          </a:prstGeom>
        </p:spPr>
      </p:pic>
      <p:pic>
        <p:nvPicPr>
          <p:cNvPr id="4" name="Picture 3">
            <a:extLst>
              <a:ext uri="{FF2B5EF4-FFF2-40B4-BE49-F238E27FC236}">
                <a16:creationId xmlns:a16="http://schemas.microsoft.com/office/drawing/2014/main" xmlns="" id="{BE567722-BD63-4AFC-8ADF-DF0E164B46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0770" y="275877"/>
            <a:ext cx="922325" cy="922325"/>
          </a:xfrm>
          <a:prstGeom prst="rect">
            <a:avLst/>
          </a:prstGeom>
        </p:spPr>
      </p:pic>
    </p:spTree>
    <p:extLst>
      <p:ext uri="{BB962C8B-B14F-4D97-AF65-F5344CB8AC3E}">
        <p14:creationId xmlns:p14="http://schemas.microsoft.com/office/powerpoint/2010/main" val="2384945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B5B0B98-854A-4F30-9C4A-FE9ADFB7A0AA}"/>
              </a:ext>
            </a:extLst>
          </p:cNvPr>
          <p:cNvPicPr>
            <a:picLocks noChangeAspect="1"/>
          </p:cNvPicPr>
          <p:nvPr/>
        </p:nvPicPr>
        <p:blipFill>
          <a:blip r:embed="rId3"/>
          <a:stretch>
            <a:fillRect/>
          </a:stretch>
        </p:blipFill>
        <p:spPr>
          <a:xfrm>
            <a:off x="1148962" y="189976"/>
            <a:ext cx="9973421" cy="6449825"/>
          </a:xfrm>
          <a:prstGeom prst="rect">
            <a:avLst/>
          </a:prstGeom>
        </p:spPr>
      </p:pic>
    </p:spTree>
    <p:extLst>
      <p:ext uri="{BB962C8B-B14F-4D97-AF65-F5344CB8AC3E}">
        <p14:creationId xmlns:p14="http://schemas.microsoft.com/office/powerpoint/2010/main" val="276527610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810580-8CB4-4237-848A-21654E24F836}"/>
              </a:ext>
            </a:extLst>
          </p:cNvPr>
          <p:cNvPicPr>
            <a:picLocks noChangeAspect="1"/>
          </p:cNvPicPr>
          <p:nvPr/>
        </p:nvPicPr>
        <p:blipFill>
          <a:blip r:embed="rId3"/>
          <a:stretch>
            <a:fillRect/>
          </a:stretch>
        </p:blipFill>
        <p:spPr>
          <a:xfrm>
            <a:off x="168642" y="303288"/>
            <a:ext cx="9108771" cy="6214469"/>
          </a:xfrm>
          <a:prstGeom prst="rect">
            <a:avLst/>
          </a:prstGeom>
        </p:spPr>
      </p:pic>
      <p:sp>
        <p:nvSpPr>
          <p:cNvPr id="3" name="Rounded Rectangular Callout 10">
            <a:extLst>
              <a:ext uri="{FF2B5EF4-FFF2-40B4-BE49-F238E27FC236}">
                <a16:creationId xmlns:a16="http://schemas.microsoft.com/office/drawing/2014/main" xmlns="" id="{3C73EB6D-0EFD-4E39-B70B-E0357F259EA7}"/>
              </a:ext>
            </a:extLst>
          </p:cNvPr>
          <p:cNvSpPr/>
          <p:nvPr/>
        </p:nvSpPr>
        <p:spPr bwMode="gray">
          <a:xfrm>
            <a:off x="8792904" y="622536"/>
            <a:ext cx="3304416" cy="3513529"/>
          </a:xfrm>
          <a:prstGeom prst="wedgeRoundRectCallout">
            <a:avLst>
              <a:gd name="adj1" fmla="val -23846"/>
              <a:gd name="adj2" fmla="val 75506"/>
              <a:gd name="adj3" fmla="val 16667"/>
            </a:avLst>
          </a:prstGeom>
          <a:gradFill flip="none" rotWithShape="1">
            <a:gsLst>
              <a:gs pos="0">
                <a:schemeClr val="accent1">
                  <a:lumMod val="7500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182880" rIns="0" bIns="45719" rtlCol="0" anchor="ctr"/>
          <a:lstStyle/>
          <a:p>
            <a:r>
              <a:rPr lang="en-US" sz="1800" i="1" dirty="0"/>
              <a:t>The NACTA FAM we hosted at Explore Fairbanks </a:t>
            </a:r>
            <a:r>
              <a:rPr lang="en-US" sz="1800" b="1" i="1" u="sng" dirty="0"/>
              <a:t>was one of the best FAMs I have ever had the pleasure of hosting</a:t>
            </a:r>
            <a:r>
              <a:rPr lang="en-US" sz="1800" i="1" dirty="0"/>
              <a:t>. What a great group!  It made me realize more than anything that we, as a DMO, need to be more engaged with NACTA. </a:t>
            </a:r>
          </a:p>
          <a:p>
            <a:endParaRPr lang="en-US" sz="1700" i="1" dirty="0"/>
          </a:p>
          <a:p>
            <a:r>
              <a:rPr lang="en-US" sz="1700" i="1" dirty="0"/>
              <a:t>- </a:t>
            </a:r>
            <a:r>
              <a:rPr lang="en-US" sz="1700" b="1" i="1" dirty="0"/>
              <a:t>Scott McCrea Director of Tourism</a:t>
            </a:r>
            <a:endParaRPr lang="en-US" sz="1700" dirty="0"/>
          </a:p>
        </p:txBody>
      </p:sp>
      <p:pic>
        <p:nvPicPr>
          <p:cNvPr id="18434" name="Picture 2" descr="image001">
            <a:extLst>
              <a:ext uri="{FF2B5EF4-FFF2-40B4-BE49-F238E27FC236}">
                <a16:creationId xmlns:a16="http://schemas.microsoft.com/office/drawing/2014/main" xmlns="" id="{28DB79ED-5D16-4D97-9972-017EDD15F3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53859" y="5081485"/>
            <a:ext cx="19526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070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ASTA Education</a:t>
            </a:r>
          </a:p>
        </p:txBody>
      </p:sp>
      <p:sp>
        <p:nvSpPr>
          <p:cNvPr id="9" name="Rectangle 9"/>
          <p:cNvSpPr>
            <a:spLocks noChangeArrowheads="1"/>
          </p:cNvSpPr>
          <p:nvPr/>
        </p:nvSpPr>
        <p:spPr bwMode="auto">
          <a:xfrm>
            <a:off x="7130951" y="161903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15" name="Rectangle 7"/>
          <p:cNvSpPr>
            <a:spLocks noChangeArrowheads="1"/>
          </p:cNvSpPr>
          <p:nvPr/>
        </p:nvSpPr>
        <p:spPr bwMode="auto">
          <a:xfrm>
            <a:off x="5242209" y="1433427"/>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16" name="Rectangle 8"/>
          <p:cNvSpPr>
            <a:spLocks noChangeArrowheads="1"/>
          </p:cNvSpPr>
          <p:nvPr/>
        </p:nvSpPr>
        <p:spPr bwMode="auto">
          <a:xfrm>
            <a:off x="3939132" y="1428664"/>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20" name="Rectangle 9"/>
          <p:cNvSpPr>
            <a:spLocks noChangeArrowheads="1"/>
          </p:cNvSpPr>
          <p:nvPr/>
        </p:nvSpPr>
        <p:spPr bwMode="auto">
          <a:xfrm>
            <a:off x="7252714" y="163570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26" name="Rectangle 7"/>
          <p:cNvSpPr>
            <a:spLocks noChangeArrowheads="1"/>
          </p:cNvSpPr>
          <p:nvPr/>
        </p:nvSpPr>
        <p:spPr bwMode="auto">
          <a:xfrm>
            <a:off x="5363972"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27" name="Rectangle 8"/>
          <p:cNvSpPr>
            <a:spLocks noChangeArrowheads="1"/>
          </p:cNvSpPr>
          <p:nvPr/>
        </p:nvSpPr>
        <p:spPr bwMode="auto">
          <a:xfrm>
            <a:off x="4060896"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32" name="Rectangle 9"/>
          <p:cNvSpPr>
            <a:spLocks noChangeArrowheads="1"/>
          </p:cNvSpPr>
          <p:nvPr/>
        </p:nvSpPr>
        <p:spPr bwMode="auto">
          <a:xfrm>
            <a:off x="7254500" y="163570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38" name="Rectangle 7"/>
          <p:cNvSpPr>
            <a:spLocks noChangeArrowheads="1"/>
          </p:cNvSpPr>
          <p:nvPr/>
        </p:nvSpPr>
        <p:spPr bwMode="auto">
          <a:xfrm>
            <a:off x="5365758"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39" name="Rectangle 8"/>
          <p:cNvSpPr>
            <a:spLocks noChangeArrowheads="1"/>
          </p:cNvSpPr>
          <p:nvPr/>
        </p:nvSpPr>
        <p:spPr bwMode="auto">
          <a:xfrm>
            <a:off x="4062681"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54" name="Rectangle 9"/>
          <p:cNvSpPr>
            <a:spLocks noChangeArrowheads="1"/>
          </p:cNvSpPr>
          <p:nvPr/>
        </p:nvSpPr>
        <p:spPr bwMode="auto">
          <a:xfrm>
            <a:off x="7206755" y="163570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59" name="Rectangle 7"/>
          <p:cNvSpPr>
            <a:spLocks noChangeArrowheads="1"/>
          </p:cNvSpPr>
          <p:nvPr/>
        </p:nvSpPr>
        <p:spPr bwMode="auto">
          <a:xfrm>
            <a:off x="5318012"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60" name="Rectangle 8"/>
          <p:cNvSpPr>
            <a:spLocks noChangeArrowheads="1"/>
          </p:cNvSpPr>
          <p:nvPr/>
        </p:nvSpPr>
        <p:spPr bwMode="auto">
          <a:xfrm>
            <a:off x="4014936"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19" name="Rectangle 2"/>
          <p:cNvSpPr txBox="1">
            <a:spLocks noChangeArrowheads="1"/>
          </p:cNvSpPr>
          <p:nvPr/>
        </p:nvSpPr>
        <p:spPr>
          <a:xfrm>
            <a:off x="404750" y="1116281"/>
            <a:ext cx="11399323" cy="4785755"/>
          </a:xfrm>
          <a:prstGeom prst="rect">
            <a:avLst/>
          </a:prstGeom>
        </p:spPr>
        <p:txBody>
          <a:bodyPr lIns="91436" tIns="45719" rIns="91436" bIns="45719"/>
          <a:lstStyle>
            <a:lvl1pPr marL="457060" indent="-457060" algn="l" defTabSz="1218828" rtl="0" eaLnBrk="1" latinLnBrk="0" hangingPunct="1">
              <a:lnSpc>
                <a:spcPct val="80000"/>
              </a:lnSpc>
              <a:spcBef>
                <a:spcPts val="1866"/>
              </a:spcBef>
              <a:buClr>
                <a:schemeClr val="accent1"/>
              </a:buClr>
              <a:buFontTx/>
              <a:buBlip>
                <a:blip r:embed="rId3"/>
              </a:buBlip>
              <a:defRPr lang="en-US" sz="2800" b="0" kern="1200" dirty="0">
                <a:solidFill>
                  <a:schemeClr val="tx1">
                    <a:lumMod val="75000"/>
                    <a:lumOff val="25000"/>
                  </a:schemeClr>
                </a:solidFill>
                <a:latin typeface="+mn-lt"/>
                <a:ea typeface="+mn-ea"/>
                <a:cs typeface="+mn-cs"/>
              </a:defRPr>
            </a:lvl1pPr>
            <a:lvl2pPr marL="1062242" indent="0" algn="l" defTabSz="1218828" rtl="0" eaLnBrk="1" latinLnBrk="0" hangingPunct="1">
              <a:lnSpc>
                <a:spcPct val="80000"/>
              </a:lnSpc>
              <a:spcBef>
                <a:spcPts val="267"/>
              </a:spcBef>
              <a:buFont typeface="Arial" pitchFamily="34" charset="0"/>
              <a:buNone/>
              <a:defRPr lang="en-US" sz="2400" b="0" kern="1200" dirty="0">
                <a:solidFill>
                  <a:schemeClr val="tx1">
                    <a:lumMod val="75000"/>
                    <a:lumOff val="25000"/>
                  </a:schemeClr>
                </a:solidFill>
                <a:latin typeface="+mn-lt"/>
                <a:ea typeface="+mn-ea"/>
                <a:cs typeface="+mn-cs"/>
              </a:defRPr>
            </a:lvl2pPr>
            <a:lvl3pPr marL="1531999" indent="0" algn="l" defTabSz="1218828" rtl="0" eaLnBrk="1" latinLnBrk="0" hangingPunct="1">
              <a:lnSpc>
                <a:spcPct val="80000"/>
              </a:lnSpc>
              <a:spcBef>
                <a:spcPts val="267"/>
              </a:spcBef>
              <a:buFont typeface="Arial" pitchFamily="34" charset="0"/>
              <a:buNone/>
              <a:defRPr lang="en-US" sz="2000" b="0" kern="1200" dirty="0">
                <a:solidFill>
                  <a:schemeClr val="tx1">
                    <a:lumMod val="75000"/>
                    <a:lumOff val="25000"/>
                  </a:schemeClr>
                </a:solidFill>
                <a:latin typeface="+mn-lt"/>
                <a:ea typeface="+mn-ea"/>
                <a:cs typeface="+mn-cs"/>
              </a:defRPr>
            </a:lvl3pPr>
            <a:lvl4pPr marL="1984827"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4pPr>
            <a:lvl5pPr marL="2437655"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5pPr>
            <a:lvl6pPr marL="3351776"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89"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03"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17"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SzPct val="75000"/>
              <a:buNone/>
              <a:defRPr/>
            </a:pPr>
            <a:r>
              <a:rPr lang="en-US" sz="3200" dirty="0">
                <a:latin typeface="+mj-lt"/>
              </a:rPr>
              <a:t>Travel Advisor Online Education </a:t>
            </a:r>
            <a:r>
              <a:rPr lang="en-US" sz="4800" dirty="0"/>
              <a:t>    </a:t>
            </a:r>
            <a:endParaRPr lang="en-US" dirty="0"/>
          </a:p>
        </p:txBody>
      </p:sp>
      <p:sp>
        <p:nvSpPr>
          <p:cNvPr id="21" name="Rectangle 2"/>
          <p:cNvSpPr>
            <a:spLocks noChangeArrowheads="1"/>
          </p:cNvSpPr>
          <p:nvPr/>
        </p:nvSpPr>
        <p:spPr bwMode="auto">
          <a:xfrm>
            <a:off x="488823" y="2021982"/>
            <a:ext cx="5995817" cy="138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spAutoFit/>
          </a:bodyPr>
          <a:lstStyle>
            <a:lvl1pPr>
              <a:defRPr sz="5600">
                <a:solidFill>
                  <a:srgbClr val="000000"/>
                </a:solidFill>
                <a:latin typeface="Gill Sans" charset="0"/>
                <a:ea typeface="PingFang SC Regular" charset="0"/>
                <a:cs typeface="PingFang SC Regular" charset="0"/>
                <a:sym typeface="Gill Sans" charset="0"/>
              </a:defRPr>
            </a:lvl1pPr>
            <a:lvl2pPr marL="742950" indent="-285750">
              <a:defRPr sz="5600">
                <a:solidFill>
                  <a:srgbClr val="000000"/>
                </a:solidFill>
                <a:latin typeface="Gill Sans" charset="0"/>
                <a:ea typeface="PingFang SC Regular" charset="0"/>
                <a:cs typeface="PingFang SC Regular" charset="0"/>
                <a:sym typeface="Gill Sans" charset="0"/>
              </a:defRPr>
            </a:lvl2pPr>
            <a:lvl3pPr marL="1143000" indent="-228600">
              <a:defRPr sz="5600">
                <a:solidFill>
                  <a:srgbClr val="000000"/>
                </a:solidFill>
                <a:latin typeface="Gill Sans" charset="0"/>
                <a:ea typeface="PingFang SC Regular" charset="0"/>
                <a:cs typeface="PingFang SC Regular" charset="0"/>
                <a:sym typeface="Gill Sans" charset="0"/>
              </a:defRPr>
            </a:lvl3pPr>
            <a:lvl4pPr marL="1600200" indent="-228600">
              <a:defRPr sz="5600">
                <a:solidFill>
                  <a:srgbClr val="000000"/>
                </a:solidFill>
                <a:latin typeface="Gill Sans" charset="0"/>
                <a:ea typeface="PingFang SC Regular" charset="0"/>
                <a:cs typeface="PingFang SC Regular" charset="0"/>
                <a:sym typeface="Gill Sans" charset="0"/>
              </a:defRPr>
            </a:lvl4pPr>
            <a:lvl5pPr marL="2057400" indent="-228600">
              <a:defRPr sz="5600">
                <a:solidFill>
                  <a:srgbClr val="000000"/>
                </a:solidFill>
                <a:latin typeface="Gill Sans" charset="0"/>
                <a:ea typeface="PingFang SC Regular" charset="0"/>
                <a:cs typeface="PingFang SC Regular" charset="0"/>
                <a:sym typeface="Gill Sans" charset="0"/>
              </a:defRPr>
            </a:lvl5pPr>
            <a:lvl6pPr marL="2514600" indent="-228600" eaLnBrk="0" fontAlgn="base" hangingPunct="0">
              <a:spcBef>
                <a:spcPct val="0"/>
              </a:spcBef>
              <a:spcAft>
                <a:spcPct val="0"/>
              </a:spcAft>
              <a:defRPr sz="5600">
                <a:solidFill>
                  <a:srgbClr val="000000"/>
                </a:solidFill>
                <a:latin typeface="Gill Sans" charset="0"/>
                <a:ea typeface="PingFang SC Regular" charset="0"/>
                <a:cs typeface="PingFang SC Regular" charset="0"/>
                <a:sym typeface="Gill Sans" charset="0"/>
              </a:defRPr>
            </a:lvl6pPr>
            <a:lvl7pPr marL="2971800" indent="-228600" eaLnBrk="0" fontAlgn="base" hangingPunct="0">
              <a:spcBef>
                <a:spcPct val="0"/>
              </a:spcBef>
              <a:spcAft>
                <a:spcPct val="0"/>
              </a:spcAft>
              <a:defRPr sz="5600">
                <a:solidFill>
                  <a:srgbClr val="000000"/>
                </a:solidFill>
                <a:latin typeface="Gill Sans" charset="0"/>
                <a:ea typeface="PingFang SC Regular" charset="0"/>
                <a:cs typeface="PingFang SC Regular" charset="0"/>
                <a:sym typeface="Gill Sans" charset="0"/>
              </a:defRPr>
            </a:lvl7pPr>
            <a:lvl8pPr marL="3429000" indent="-228600" eaLnBrk="0" fontAlgn="base" hangingPunct="0">
              <a:spcBef>
                <a:spcPct val="0"/>
              </a:spcBef>
              <a:spcAft>
                <a:spcPct val="0"/>
              </a:spcAft>
              <a:defRPr sz="5600">
                <a:solidFill>
                  <a:srgbClr val="000000"/>
                </a:solidFill>
                <a:latin typeface="Gill Sans" charset="0"/>
                <a:ea typeface="PingFang SC Regular" charset="0"/>
                <a:cs typeface="PingFang SC Regular" charset="0"/>
                <a:sym typeface="Gill Sans" charset="0"/>
              </a:defRPr>
            </a:lvl8pPr>
            <a:lvl9pPr marL="3886200" indent="-228600" eaLnBrk="0" fontAlgn="base" hangingPunct="0">
              <a:spcBef>
                <a:spcPct val="0"/>
              </a:spcBef>
              <a:spcAft>
                <a:spcPct val="0"/>
              </a:spcAft>
              <a:defRPr sz="5600">
                <a:solidFill>
                  <a:srgbClr val="000000"/>
                </a:solidFill>
                <a:latin typeface="Gill Sans" charset="0"/>
                <a:ea typeface="PingFang SC Regular" charset="0"/>
                <a:cs typeface="PingFang SC Regular" charset="0"/>
                <a:sym typeface="Gill Sans" charset="0"/>
              </a:defRPr>
            </a:lvl9pPr>
          </a:lstStyle>
          <a:p>
            <a:r>
              <a:rPr lang="en-US" altLang="en-US" sz="2800" dirty="0">
                <a:solidFill>
                  <a:schemeClr val="tx1"/>
                </a:solidFill>
                <a:latin typeface="+mj-lt"/>
              </a:rPr>
              <a:t>Within 18 months, more than 1,200 students have taken the </a:t>
            </a:r>
            <a:r>
              <a:rPr lang="en-US" altLang="en-US" sz="2800" i="1" u="sng" dirty="0">
                <a:solidFill>
                  <a:schemeClr val="tx1"/>
                </a:solidFill>
                <a:latin typeface="+mj-lt"/>
              </a:rPr>
              <a:t>Becoming a Travel Agent</a:t>
            </a:r>
            <a:r>
              <a:rPr lang="en-US" altLang="en-US" sz="2800" dirty="0">
                <a:solidFill>
                  <a:schemeClr val="tx1"/>
                </a:solidFill>
                <a:latin typeface="+mj-lt"/>
              </a:rPr>
              <a:t> course</a:t>
            </a:r>
          </a:p>
        </p:txBody>
      </p:sp>
      <p:pic>
        <p:nvPicPr>
          <p:cNvPr id="24" name="Picture 23"/>
          <p:cNvPicPr>
            <a:picLocks noChangeAspect="1"/>
          </p:cNvPicPr>
          <p:nvPr/>
        </p:nvPicPr>
        <p:blipFill>
          <a:blip r:embed="rId4"/>
          <a:stretch>
            <a:fillRect/>
          </a:stretch>
        </p:blipFill>
        <p:spPr>
          <a:xfrm>
            <a:off x="580745" y="3634994"/>
            <a:ext cx="5739113" cy="2278948"/>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7376339" y="1297014"/>
            <a:ext cx="4260673" cy="4424288"/>
          </a:xfrm>
          <a:prstGeom prst="rect">
            <a:avLst/>
          </a:prstGeom>
          <a:ln>
            <a:solidFill>
              <a:schemeClr val="bg2"/>
            </a:solidFill>
          </a:ln>
        </p:spPr>
        <p:style>
          <a:lnRef idx="1">
            <a:schemeClr val="accent1"/>
          </a:lnRef>
          <a:fillRef idx="2">
            <a:schemeClr val="accent1"/>
          </a:fillRef>
          <a:effectRef idx="1">
            <a:schemeClr val="accent1"/>
          </a:effectRef>
          <a:fontRef idx="minor">
            <a:schemeClr val="dk1"/>
          </a:fontRef>
        </p:style>
        <p:txBody>
          <a:bodyPr wrap="square" lIns="91436" tIns="45719" rIns="91436" bIns="45719">
            <a:spAutoFit/>
          </a:bodyPr>
          <a:lstStyle/>
          <a:p>
            <a:pPr algn="ctr">
              <a:defRPr/>
            </a:pPr>
            <a:endParaRPr lang="en-US" sz="1100" b="1" dirty="0">
              <a:solidFill>
                <a:srgbClr val="0070C0"/>
              </a:solidFill>
            </a:endParaRPr>
          </a:p>
          <a:p>
            <a:pPr algn="ctr">
              <a:defRPr/>
            </a:pPr>
            <a:r>
              <a:rPr lang="en-US" sz="2800" b="1" dirty="0">
                <a:solidFill>
                  <a:srgbClr val="0070C0"/>
                </a:solidFill>
              </a:rPr>
              <a:t>CORE COURSES</a:t>
            </a:r>
            <a:br>
              <a:rPr lang="en-US" sz="2800" b="1" dirty="0">
                <a:solidFill>
                  <a:srgbClr val="0070C0"/>
                </a:solidFill>
              </a:rPr>
            </a:br>
            <a:endParaRPr lang="en-US" sz="1100" b="1" dirty="0">
              <a:solidFill>
                <a:srgbClr val="0070C0"/>
              </a:solidFill>
            </a:endParaRPr>
          </a:p>
          <a:p>
            <a:pPr algn="ctr">
              <a:spcAft>
                <a:spcPts val="1200"/>
              </a:spcAft>
              <a:defRPr/>
            </a:pPr>
            <a:r>
              <a:rPr lang="en-US" dirty="0"/>
              <a:t>Travel Agency Regulatory Compliance  </a:t>
            </a:r>
          </a:p>
          <a:p>
            <a:pPr algn="ctr">
              <a:spcAft>
                <a:spcPts val="1200"/>
              </a:spcAft>
              <a:defRPr/>
            </a:pPr>
            <a:r>
              <a:rPr lang="en-US" dirty="0"/>
              <a:t>Business Integrity and Ethical Standards  </a:t>
            </a:r>
          </a:p>
          <a:p>
            <a:pPr algn="ctr">
              <a:spcAft>
                <a:spcPts val="1200"/>
              </a:spcAft>
              <a:defRPr/>
            </a:pPr>
            <a:r>
              <a:rPr lang="en-US" dirty="0"/>
              <a:t>Becoming a Travel Agent</a:t>
            </a:r>
          </a:p>
          <a:p>
            <a:pPr algn="ctr">
              <a:spcAft>
                <a:spcPts val="1200"/>
              </a:spcAft>
              <a:defRPr/>
            </a:pPr>
            <a:r>
              <a:rPr lang="en-US" dirty="0"/>
              <a:t>Marketing You</a:t>
            </a:r>
          </a:p>
          <a:p>
            <a:pPr algn="ctr">
              <a:spcAft>
                <a:spcPts val="1200"/>
              </a:spcAft>
              <a:defRPr/>
            </a:pPr>
            <a:r>
              <a:rPr lang="en-US" dirty="0"/>
              <a:t>Sales Strategies for the Experienced Travel Advisor</a:t>
            </a:r>
          </a:p>
        </p:txBody>
      </p:sp>
      <p:pic>
        <p:nvPicPr>
          <p:cNvPr id="22" name="Picture 2" descr="http://static1.squarespace.com/static/52935fcde4b049dd0ca1f01c/t/53a82858e4b01786c9227a6e/1403529306627/icons-education.png"/>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287996" y="236295"/>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468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xmlns="" id="{ADAB2170-FF31-4D8C-AC9F-633F98E996E2}"/>
              </a:ext>
            </a:extLst>
          </p:cNvPr>
          <p:cNvSpPr>
            <a:spLocks noGrp="1" noChangeArrowheads="1"/>
          </p:cNvSpPr>
          <p:nvPr>
            <p:ph type="title"/>
          </p:nvPr>
        </p:nvSpPr>
        <p:spPr/>
        <p:txBody>
          <a:bodyPr>
            <a:normAutofit fontScale="90000"/>
          </a:bodyPr>
          <a:lstStyle/>
          <a:p>
            <a:pPr eaLnBrk="1" hangingPunct="1">
              <a:defRPr/>
            </a:pPr>
            <a:r>
              <a:rPr lang="en-US" altLang="en-US" dirty="0"/>
              <a:t>Introducing</a:t>
            </a:r>
          </a:p>
        </p:txBody>
      </p:sp>
      <p:pic>
        <p:nvPicPr>
          <p:cNvPr id="38915" name="Picture 1">
            <a:extLst>
              <a:ext uri="{FF2B5EF4-FFF2-40B4-BE49-F238E27FC236}">
                <a16:creationId xmlns:a16="http://schemas.microsoft.com/office/drawing/2014/main" xmlns="" id="{6F859D20-505F-4478-8CAB-F3DC7C61A1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769701"/>
            <a:ext cx="12188825" cy="331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4C7D6CF1-CA68-46E1-849F-36556585CE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7294" y="190499"/>
            <a:ext cx="7721530" cy="6491737"/>
          </a:xfrm>
          <a:prstGeom prst="rect">
            <a:avLst/>
          </a:prstGeom>
        </p:spPr>
      </p:pic>
      <p:pic>
        <p:nvPicPr>
          <p:cNvPr id="38916" name="Picture 2">
            <a:extLst>
              <a:ext uri="{FF2B5EF4-FFF2-40B4-BE49-F238E27FC236}">
                <a16:creationId xmlns:a16="http://schemas.microsoft.com/office/drawing/2014/main" xmlns="" id="{3A7B9C8B-81C8-43DF-B7B9-8BCB82F3AF8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9884" y="722376"/>
            <a:ext cx="7388865" cy="254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86905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62561" y="181750"/>
            <a:ext cx="8127929" cy="645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88823" y="449655"/>
            <a:ext cx="11215412" cy="548640"/>
          </a:xfrm>
        </p:spPr>
        <p:txBody>
          <a:bodyPr/>
          <a:lstStyle/>
          <a:p>
            <a:r>
              <a:rPr lang="en-US" b="1" dirty="0"/>
              <a:t>ASTA Educates Travel Agents</a:t>
            </a:r>
          </a:p>
        </p:txBody>
      </p:sp>
      <p:sp>
        <p:nvSpPr>
          <p:cNvPr id="15" name="Rectangle 7"/>
          <p:cNvSpPr>
            <a:spLocks noChangeArrowheads="1"/>
          </p:cNvSpPr>
          <p:nvPr/>
        </p:nvSpPr>
        <p:spPr bwMode="auto">
          <a:xfrm>
            <a:off x="5242209" y="1433427"/>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16" name="Rectangle 8"/>
          <p:cNvSpPr>
            <a:spLocks noChangeArrowheads="1"/>
          </p:cNvSpPr>
          <p:nvPr/>
        </p:nvSpPr>
        <p:spPr bwMode="auto">
          <a:xfrm>
            <a:off x="3939132" y="1428664"/>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26" name="Rectangle 7"/>
          <p:cNvSpPr>
            <a:spLocks noChangeArrowheads="1"/>
          </p:cNvSpPr>
          <p:nvPr/>
        </p:nvSpPr>
        <p:spPr bwMode="auto">
          <a:xfrm>
            <a:off x="5363972"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27" name="Rectangle 8"/>
          <p:cNvSpPr>
            <a:spLocks noChangeArrowheads="1"/>
          </p:cNvSpPr>
          <p:nvPr/>
        </p:nvSpPr>
        <p:spPr bwMode="auto">
          <a:xfrm>
            <a:off x="4060896"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38" name="Rectangle 7"/>
          <p:cNvSpPr>
            <a:spLocks noChangeArrowheads="1"/>
          </p:cNvSpPr>
          <p:nvPr/>
        </p:nvSpPr>
        <p:spPr bwMode="auto">
          <a:xfrm>
            <a:off x="5365758"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39" name="Rectangle 8"/>
          <p:cNvSpPr>
            <a:spLocks noChangeArrowheads="1"/>
          </p:cNvSpPr>
          <p:nvPr/>
        </p:nvSpPr>
        <p:spPr bwMode="auto">
          <a:xfrm>
            <a:off x="4062681"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59" name="Rectangle 7"/>
          <p:cNvSpPr>
            <a:spLocks noChangeArrowheads="1"/>
          </p:cNvSpPr>
          <p:nvPr/>
        </p:nvSpPr>
        <p:spPr bwMode="auto">
          <a:xfrm>
            <a:off x="5318012"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60" name="Rectangle 8"/>
          <p:cNvSpPr>
            <a:spLocks noChangeArrowheads="1"/>
          </p:cNvSpPr>
          <p:nvPr/>
        </p:nvSpPr>
        <p:spPr bwMode="auto">
          <a:xfrm>
            <a:off x="4014936"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19" name="Rectangle 2"/>
          <p:cNvSpPr txBox="1">
            <a:spLocks noChangeArrowheads="1"/>
          </p:cNvSpPr>
          <p:nvPr/>
        </p:nvSpPr>
        <p:spPr>
          <a:xfrm>
            <a:off x="404750" y="1116281"/>
            <a:ext cx="11399323" cy="4785755"/>
          </a:xfrm>
          <a:prstGeom prst="rect">
            <a:avLst/>
          </a:prstGeom>
        </p:spPr>
        <p:txBody>
          <a:bodyPr lIns="91436" tIns="45719" rIns="91436" bIns="45719"/>
          <a:lstStyle>
            <a:lvl1pPr marL="457060" indent="-457060" algn="l" defTabSz="1218828" rtl="0" eaLnBrk="1" latinLnBrk="0" hangingPunct="1">
              <a:lnSpc>
                <a:spcPct val="80000"/>
              </a:lnSpc>
              <a:spcBef>
                <a:spcPts val="1866"/>
              </a:spcBef>
              <a:buClr>
                <a:schemeClr val="accent1"/>
              </a:buClr>
              <a:buFontTx/>
              <a:buBlip>
                <a:blip r:embed="rId4"/>
              </a:buBlip>
              <a:defRPr lang="en-US" sz="2800" b="0" kern="1200" dirty="0">
                <a:solidFill>
                  <a:schemeClr val="tx1">
                    <a:lumMod val="75000"/>
                    <a:lumOff val="25000"/>
                  </a:schemeClr>
                </a:solidFill>
                <a:latin typeface="+mn-lt"/>
                <a:ea typeface="+mn-ea"/>
                <a:cs typeface="+mn-cs"/>
              </a:defRPr>
            </a:lvl1pPr>
            <a:lvl2pPr marL="1062242" indent="0" algn="l" defTabSz="1218828" rtl="0" eaLnBrk="1" latinLnBrk="0" hangingPunct="1">
              <a:lnSpc>
                <a:spcPct val="80000"/>
              </a:lnSpc>
              <a:spcBef>
                <a:spcPts val="267"/>
              </a:spcBef>
              <a:buFont typeface="Arial" pitchFamily="34" charset="0"/>
              <a:buNone/>
              <a:defRPr lang="en-US" sz="2400" b="0" kern="1200" dirty="0">
                <a:solidFill>
                  <a:schemeClr val="tx1">
                    <a:lumMod val="75000"/>
                    <a:lumOff val="25000"/>
                  </a:schemeClr>
                </a:solidFill>
                <a:latin typeface="+mn-lt"/>
                <a:ea typeface="+mn-ea"/>
                <a:cs typeface="+mn-cs"/>
              </a:defRPr>
            </a:lvl2pPr>
            <a:lvl3pPr marL="1531999" indent="0" algn="l" defTabSz="1218828" rtl="0" eaLnBrk="1" latinLnBrk="0" hangingPunct="1">
              <a:lnSpc>
                <a:spcPct val="80000"/>
              </a:lnSpc>
              <a:spcBef>
                <a:spcPts val="267"/>
              </a:spcBef>
              <a:buFont typeface="Arial" pitchFamily="34" charset="0"/>
              <a:buNone/>
              <a:defRPr lang="en-US" sz="2000" b="0" kern="1200" dirty="0">
                <a:solidFill>
                  <a:schemeClr val="tx1">
                    <a:lumMod val="75000"/>
                    <a:lumOff val="25000"/>
                  </a:schemeClr>
                </a:solidFill>
                <a:latin typeface="+mn-lt"/>
                <a:ea typeface="+mn-ea"/>
                <a:cs typeface="+mn-cs"/>
              </a:defRPr>
            </a:lvl3pPr>
            <a:lvl4pPr marL="1984827"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4pPr>
            <a:lvl5pPr marL="2437655"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5pPr>
            <a:lvl6pPr marL="3351776"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89"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03"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17"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SzPct val="75000"/>
              <a:buNone/>
              <a:defRPr/>
            </a:pPr>
            <a:endParaRPr lang="en-US" sz="3200" dirty="0"/>
          </a:p>
        </p:txBody>
      </p:sp>
      <p:pic>
        <p:nvPicPr>
          <p:cNvPr id="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7345" y="6020791"/>
            <a:ext cx="2226515" cy="4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8823" y="1440570"/>
            <a:ext cx="6264105" cy="4031871"/>
          </a:xfrm>
          <a:prstGeom prst="rect">
            <a:avLst/>
          </a:prstGeom>
          <a:noFill/>
        </p:spPr>
        <p:txBody>
          <a:bodyPr wrap="square" lIns="91436" tIns="45719" rIns="91436" bIns="45719" rtlCol="0">
            <a:spAutoFit/>
          </a:bodyPr>
          <a:lstStyle/>
          <a:p>
            <a:r>
              <a:rPr lang="en-US" sz="3200" b="1" dirty="0">
                <a:solidFill>
                  <a:srgbClr val="0070C0"/>
                </a:solidFill>
                <a:latin typeface="+mj-lt"/>
              </a:rPr>
              <a:t>ASTA Verified Travel Advisor Certification Program</a:t>
            </a:r>
          </a:p>
          <a:p>
            <a:endParaRPr lang="en-US" dirty="0"/>
          </a:p>
          <a:p>
            <a:pPr marL="951485" lvl="1" indent="-342885">
              <a:buClr>
                <a:schemeClr val="tx2">
                  <a:lumMod val="60000"/>
                  <a:lumOff val="40000"/>
                </a:schemeClr>
              </a:buClr>
              <a:buFont typeface="Wingdings" panose="05000000000000000000" pitchFamily="2" charset="2"/>
              <a:buChar char="ü"/>
            </a:pPr>
            <a:r>
              <a:rPr lang="en-US" dirty="0">
                <a:latin typeface="+mj-lt"/>
              </a:rPr>
              <a:t>Achieve An Exclusive Level </a:t>
            </a:r>
            <a:br>
              <a:rPr lang="en-US" dirty="0">
                <a:latin typeface="+mj-lt"/>
              </a:rPr>
            </a:br>
            <a:r>
              <a:rPr lang="en-US" dirty="0">
                <a:latin typeface="+mj-lt"/>
              </a:rPr>
              <a:t>of Trust &amp; Integrity</a:t>
            </a:r>
          </a:p>
          <a:p>
            <a:pPr marL="780042" lvl="1" indent="-171443">
              <a:buClr>
                <a:schemeClr val="tx2">
                  <a:lumMod val="60000"/>
                  <a:lumOff val="40000"/>
                </a:schemeClr>
              </a:buClr>
              <a:buFont typeface="Wingdings" panose="05000000000000000000" pitchFamily="2" charset="2"/>
              <a:buChar char="ü"/>
            </a:pPr>
            <a:endParaRPr lang="en-US" sz="1200" dirty="0">
              <a:latin typeface="+mj-lt"/>
            </a:endParaRPr>
          </a:p>
          <a:p>
            <a:pPr marL="951485" lvl="1" indent="-342885">
              <a:buClr>
                <a:schemeClr val="tx2">
                  <a:lumMod val="60000"/>
                  <a:lumOff val="40000"/>
                </a:schemeClr>
              </a:buClr>
              <a:buFont typeface="Wingdings" panose="05000000000000000000" pitchFamily="2" charset="2"/>
              <a:buChar char="ü"/>
            </a:pPr>
            <a:r>
              <a:rPr lang="en-US" dirty="0">
                <a:latin typeface="+mj-lt"/>
              </a:rPr>
              <a:t>Gain a Competitive Advantage</a:t>
            </a:r>
          </a:p>
          <a:p>
            <a:pPr marL="780042" lvl="1" indent="-171443">
              <a:buClr>
                <a:schemeClr val="tx2">
                  <a:lumMod val="60000"/>
                  <a:lumOff val="40000"/>
                </a:schemeClr>
              </a:buClr>
              <a:buFont typeface="Wingdings" panose="05000000000000000000" pitchFamily="2" charset="2"/>
              <a:buChar char="ü"/>
            </a:pPr>
            <a:endParaRPr lang="en-US" sz="1200" dirty="0">
              <a:latin typeface="+mj-lt"/>
            </a:endParaRPr>
          </a:p>
          <a:p>
            <a:pPr marL="951485" lvl="1" indent="-342885">
              <a:buClr>
                <a:schemeClr val="tx2">
                  <a:lumMod val="60000"/>
                  <a:lumOff val="40000"/>
                </a:schemeClr>
              </a:buClr>
              <a:buFont typeface="Wingdings" panose="05000000000000000000" pitchFamily="2" charset="2"/>
              <a:buChar char="ü"/>
            </a:pPr>
            <a:r>
              <a:rPr lang="en-US" dirty="0">
                <a:latin typeface="+mj-lt"/>
              </a:rPr>
              <a:t>Build a Better Business</a:t>
            </a:r>
          </a:p>
          <a:p>
            <a:pPr lvl="1"/>
            <a:endParaRPr lang="en-US" dirty="0"/>
          </a:p>
          <a:p>
            <a:r>
              <a:rPr lang="en-US" b="1" dirty="0">
                <a:latin typeface="+mj-lt"/>
              </a:rPr>
              <a:t>www.ASTA.org/VTA</a:t>
            </a:r>
          </a:p>
        </p:txBody>
      </p:sp>
    </p:spTree>
    <p:extLst>
      <p:ext uri="{BB962C8B-B14F-4D97-AF65-F5344CB8AC3E}">
        <p14:creationId xmlns:p14="http://schemas.microsoft.com/office/powerpoint/2010/main" val="29082208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6100" y="2781448"/>
            <a:ext cx="6962929" cy="548640"/>
          </a:xfrm>
        </p:spPr>
        <p:txBody>
          <a:bodyPr>
            <a:noAutofit/>
          </a:bodyPr>
          <a:lstStyle/>
          <a:p>
            <a:pPr algn="ctr">
              <a:defRPr/>
            </a:pPr>
            <a:r>
              <a:rPr lang="en-US" sz="4800" dirty="0"/>
              <a:t>ASTA </a:t>
            </a:r>
            <a:r>
              <a:rPr lang="en-US" sz="4800" dirty="0" err="1"/>
              <a:t>fedHATTA</a:t>
            </a:r>
            <a:r>
              <a:rPr lang="en-US" sz="4800" dirty="0"/>
              <a:t> </a:t>
            </a:r>
            <a:r>
              <a:rPr lang="en-US" sz="4800" dirty="0">
                <a:solidFill>
                  <a:srgbClr val="0070C0"/>
                </a:solidFill>
              </a:rPr>
              <a:t>Friends</a:t>
            </a:r>
          </a:p>
        </p:txBody>
      </p:sp>
      <p:pic>
        <p:nvPicPr>
          <p:cNvPr id="2054" name="Picture 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108960" y="40935"/>
            <a:ext cx="2748738" cy="20206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xmlns="" id="{43368269-6113-4C6F-BF91-51550D313E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29027" y="2061571"/>
            <a:ext cx="2559798" cy="2100996"/>
          </a:xfrm>
          <a:prstGeom prst="rect">
            <a:avLst/>
          </a:prstGeom>
          <a:ln>
            <a:noFill/>
          </a:ln>
        </p:spPr>
      </p:pic>
      <p:pic>
        <p:nvPicPr>
          <p:cNvPr id="5122" name="Picture 2">
            <a:extLst>
              <a:ext uri="{FF2B5EF4-FFF2-40B4-BE49-F238E27FC236}">
                <a16:creationId xmlns:a16="http://schemas.microsoft.com/office/drawing/2014/main" xmlns="" id="{EA3B85CD-0BB8-4061-AF40-4E1241C280B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163577" y="182882"/>
            <a:ext cx="4025249" cy="18795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E5E5D48-94C7-4404-B0C7-338051FDCE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 y="4028755"/>
            <a:ext cx="5976560" cy="2723171"/>
          </a:xfrm>
          <a:prstGeom prst="rect">
            <a:avLst/>
          </a:prstGeom>
          <a:ln>
            <a:noFill/>
          </a:ln>
        </p:spPr>
      </p:pic>
      <p:sp>
        <p:nvSpPr>
          <p:cNvPr id="16" name="Rectangle 15">
            <a:extLst>
              <a:ext uri="{FF2B5EF4-FFF2-40B4-BE49-F238E27FC236}">
                <a16:creationId xmlns:a16="http://schemas.microsoft.com/office/drawing/2014/main" xmlns="" id="{28C39478-361E-408A-A196-0B38D6E62667}"/>
              </a:ext>
            </a:extLst>
          </p:cNvPr>
          <p:cNvSpPr/>
          <p:nvPr/>
        </p:nvSpPr>
        <p:spPr>
          <a:xfrm flipH="1">
            <a:off x="1" y="6751927"/>
            <a:ext cx="12188825" cy="1391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8885"/>
            <a:endParaRPr lang="en-US" dirty="0">
              <a:solidFill>
                <a:prstClr val="white"/>
              </a:solidFill>
            </a:endParaRPr>
          </a:p>
        </p:txBody>
      </p:sp>
      <p:sp>
        <p:nvSpPr>
          <p:cNvPr id="13" name="Rectangle 12">
            <a:extLst>
              <a:ext uri="{FF2B5EF4-FFF2-40B4-BE49-F238E27FC236}">
                <a16:creationId xmlns:a16="http://schemas.microsoft.com/office/drawing/2014/main" xmlns="" id="{7DAE79C2-9906-4142-AA4F-CFB0F5621953}"/>
              </a:ext>
            </a:extLst>
          </p:cNvPr>
          <p:cNvSpPr/>
          <p:nvPr/>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pic>
        <p:nvPicPr>
          <p:cNvPr id="6" name="Picture 5">
            <a:extLst>
              <a:ext uri="{FF2B5EF4-FFF2-40B4-BE49-F238E27FC236}">
                <a16:creationId xmlns:a16="http://schemas.microsoft.com/office/drawing/2014/main" xmlns="" id="{D3E5E974-42B1-4B32-8B5A-37C288B19A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41242" y="4013954"/>
            <a:ext cx="6347584" cy="2674417"/>
          </a:xfrm>
          <a:prstGeom prst="rect">
            <a:avLst/>
          </a:prstGeom>
          <a:ln>
            <a:noFill/>
          </a:ln>
        </p:spPr>
      </p:pic>
      <p:sp>
        <p:nvSpPr>
          <p:cNvPr id="14" name="Rectangle 13">
            <a:extLst>
              <a:ext uri="{FF2B5EF4-FFF2-40B4-BE49-F238E27FC236}">
                <a16:creationId xmlns:a16="http://schemas.microsoft.com/office/drawing/2014/main" xmlns="" id="{786F6909-3559-44B9-9FA1-F8E2430DC920}"/>
              </a:ext>
            </a:extLst>
          </p:cNvPr>
          <p:cNvSpPr/>
          <p:nvPr/>
        </p:nvSpPr>
        <p:spPr>
          <a:xfrm rot="16200000">
            <a:off x="6002973" y="685401"/>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7698" y="165478"/>
            <a:ext cx="2305879" cy="1898512"/>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082781"/>
            <a:ext cx="2452181" cy="1926151"/>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63059"/>
            <a:ext cx="3108960" cy="1919722"/>
          </a:xfrm>
          <a:prstGeom prst="rect">
            <a:avLst/>
          </a:prstGeom>
        </p:spPr>
      </p:pic>
    </p:spTree>
    <p:extLst>
      <p:ext uri="{BB962C8B-B14F-4D97-AF65-F5344CB8AC3E}">
        <p14:creationId xmlns:p14="http://schemas.microsoft.com/office/powerpoint/2010/main" val="346085061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6">
            <a:extLst>
              <a:ext uri="{FF2B5EF4-FFF2-40B4-BE49-F238E27FC236}">
                <a16:creationId xmlns:a16="http://schemas.microsoft.com/office/drawing/2014/main" xmlns="" id="{DBBF9446-3506-4995-8D3C-6F87D6012A3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73" y="86099"/>
            <a:ext cx="3910692" cy="134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0">
            <a:extLst>
              <a:ext uri="{FF2B5EF4-FFF2-40B4-BE49-F238E27FC236}">
                <a16:creationId xmlns:a16="http://schemas.microsoft.com/office/drawing/2014/main" xmlns="" id="{B72DF57D-8F3A-43C8-B9E6-985AC45DDD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5537067"/>
            <a:ext cx="9201150" cy="114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5F3170A3-B48D-40B3-A701-DF8F01B3D35E}"/>
              </a:ext>
            </a:extLst>
          </p:cNvPr>
          <p:cNvSpPr txBox="1"/>
          <p:nvPr/>
        </p:nvSpPr>
        <p:spPr>
          <a:xfrm>
            <a:off x="7905750" y="676275"/>
            <a:ext cx="3695700" cy="461665"/>
          </a:xfrm>
          <a:prstGeom prst="rect">
            <a:avLst/>
          </a:prstGeom>
          <a:noFill/>
        </p:spPr>
        <p:txBody>
          <a:bodyPr wrap="square" rtlCol="0">
            <a:spAutoFit/>
          </a:bodyPr>
          <a:lstStyle/>
          <a:p>
            <a:pPr algn="r"/>
            <a:r>
              <a:rPr lang="en-US" b="1" dirty="0">
                <a:latin typeface="+mj-lt"/>
              </a:rPr>
              <a:t>www.ASTA.org/VTA</a:t>
            </a:r>
          </a:p>
        </p:txBody>
      </p:sp>
      <p:pic>
        <p:nvPicPr>
          <p:cNvPr id="3" name="Picture 2">
            <a:extLst>
              <a:ext uri="{FF2B5EF4-FFF2-40B4-BE49-F238E27FC236}">
                <a16:creationId xmlns:a16="http://schemas.microsoft.com/office/drawing/2014/main" xmlns="" id="{40256910-E5BD-4E31-8104-9F5411C5DE2C}"/>
              </a:ext>
            </a:extLst>
          </p:cNvPr>
          <p:cNvPicPr>
            <a:picLocks noChangeAspect="1"/>
          </p:cNvPicPr>
          <p:nvPr/>
        </p:nvPicPr>
        <p:blipFill>
          <a:blip r:embed="rId5"/>
          <a:stretch>
            <a:fillRect/>
          </a:stretch>
        </p:blipFill>
        <p:spPr>
          <a:xfrm>
            <a:off x="1665027" y="1551365"/>
            <a:ext cx="9103150" cy="3572277"/>
          </a:xfrm>
          <a:prstGeom prst="rect">
            <a:avLst/>
          </a:prstGeom>
        </p:spPr>
      </p:pic>
    </p:spTree>
    <p:extLst>
      <p:ext uri="{BB962C8B-B14F-4D97-AF65-F5344CB8AC3E}">
        <p14:creationId xmlns:p14="http://schemas.microsoft.com/office/powerpoint/2010/main" val="355473325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88824" y="1707088"/>
            <a:ext cx="6504811" cy="2982501"/>
          </a:xfrm>
          <a:prstGeom prst="rect">
            <a:avLst/>
          </a:prstGeom>
        </p:spPr>
        <p:txBody>
          <a:bodyPr lIns="121899" tIns="60949" rIns="121899" bIns="60949"/>
          <a:lstStyle>
            <a:lvl1pPr algn="l" defTabSz="914400" rtl="0" eaLnBrk="1" latinLnBrk="0" hangingPunct="1">
              <a:spcBef>
                <a:spcPct val="0"/>
              </a:spcBef>
              <a:buNone/>
              <a:defRPr sz="3800" b="1" kern="1200">
                <a:solidFill>
                  <a:srgbClr val="0070C0"/>
                </a:solidFill>
                <a:latin typeface="+mn-lt"/>
                <a:ea typeface="Verdana" panose="020B0604030504040204" pitchFamily="34" charset="0"/>
                <a:cs typeface="Verdana" panose="020B0604030504040204" pitchFamily="34" charset="0"/>
              </a:defRPr>
            </a:lvl1pPr>
          </a:lstStyle>
          <a:p>
            <a:pPr>
              <a:lnSpc>
                <a:spcPts val="4500"/>
              </a:lnSpc>
            </a:pPr>
            <a:r>
              <a:rPr lang="en-US" sz="6400" dirty="0">
                <a:latin typeface="+mj-lt"/>
              </a:rPr>
              <a:t>CONSUMERS </a:t>
            </a:r>
            <a:br>
              <a:rPr lang="en-US" sz="6400" dirty="0">
                <a:latin typeface="+mj-lt"/>
              </a:rPr>
            </a:br>
            <a:r>
              <a:rPr lang="en-US" sz="4000" dirty="0">
                <a:latin typeface="+mj-lt"/>
              </a:rPr>
              <a:t>find Travel Advisors </a:t>
            </a:r>
          </a:p>
          <a:p>
            <a:pPr>
              <a:lnSpc>
                <a:spcPts val="4500"/>
              </a:lnSpc>
            </a:pPr>
            <a:r>
              <a:rPr lang="en-US" sz="4000" dirty="0">
                <a:latin typeface="+mj-lt"/>
              </a:rPr>
              <a:t>via </a:t>
            </a:r>
            <a:r>
              <a:rPr lang="en-US" sz="4000" u="sng" dirty="0">
                <a:solidFill>
                  <a:schemeClr val="tx1"/>
                </a:solidFill>
                <a:latin typeface="+mj-lt"/>
              </a:rPr>
              <a:t>Travelsense.org</a:t>
            </a:r>
          </a:p>
        </p:txBody>
      </p:sp>
      <p:sp>
        <p:nvSpPr>
          <p:cNvPr id="6" name="TextBox 5"/>
          <p:cNvSpPr txBox="1"/>
          <p:nvPr/>
        </p:nvSpPr>
        <p:spPr>
          <a:xfrm>
            <a:off x="576152" y="3831797"/>
            <a:ext cx="4324350" cy="1969683"/>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wrap="square" lIns="121899" tIns="243797" rIns="121899" bIns="243797" rtlCol="0">
            <a:spAutoFit/>
          </a:bodyPr>
          <a:lstStyle/>
          <a:p>
            <a:pPr marL="0" lvl="1" algn="ctr">
              <a:spcBef>
                <a:spcPts val="800"/>
              </a:spcBef>
              <a:spcAft>
                <a:spcPts val="800"/>
              </a:spcAft>
            </a:pPr>
            <a:r>
              <a:rPr lang="en-US" sz="3200" b="1" dirty="0">
                <a:solidFill>
                  <a:schemeClr val="bg1"/>
                </a:solidFill>
                <a:latin typeface="+mj-lt"/>
              </a:rPr>
              <a:t>65,000 unique consumers  each month visit ASTAs website  </a:t>
            </a:r>
          </a:p>
        </p:txBody>
      </p:sp>
      <p:sp>
        <p:nvSpPr>
          <p:cNvPr id="2" name="Title 1">
            <a:extLst>
              <a:ext uri="{FF2B5EF4-FFF2-40B4-BE49-F238E27FC236}">
                <a16:creationId xmlns:a16="http://schemas.microsoft.com/office/drawing/2014/main" xmlns="" id="{D392E8D5-042C-44D6-B378-2760F44A2820}"/>
              </a:ext>
            </a:extLst>
          </p:cNvPr>
          <p:cNvSpPr>
            <a:spLocks noGrp="1"/>
          </p:cNvSpPr>
          <p:nvPr>
            <p:ph type="title"/>
          </p:nvPr>
        </p:nvSpPr>
        <p:spPr>
          <a:xfrm>
            <a:off x="488824" y="449655"/>
            <a:ext cx="7962450" cy="548640"/>
          </a:xfrm>
        </p:spPr>
        <p:txBody>
          <a:bodyPr/>
          <a:lstStyle/>
          <a:p>
            <a:r>
              <a:rPr lang="en-US" dirty="0"/>
              <a:t>Connecting Consumer &amp; Advisors</a:t>
            </a:r>
          </a:p>
        </p:txBody>
      </p:sp>
      <p:grpSp>
        <p:nvGrpSpPr>
          <p:cNvPr id="10" name="Group 9">
            <a:extLst>
              <a:ext uri="{FF2B5EF4-FFF2-40B4-BE49-F238E27FC236}">
                <a16:creationId xmlns:a16="http://schemas.microsoft.com/office/drawing/2014/main" xmlns="" id="{61627449-0ABD-4A6E-A4D3-D7FDB9F040DF}"/>
              </a:ext>
            </a:extLst>
          </p:cNvPr>
          <p:cNvGrpSpPr/>
          <p:nvPr/>
        </p:nvGrpSpPr>
        <p:grpSpPr>
          <a:xfrm>
            <a:off x="5989311" y="1824037"/>
            <a:ext cx="5577840" cy="3482722"/>
            <a:chOff x="5989311" y="1824037"/>
            <a:chExt cx="5577840" cy="3482722"/>
          </a:xfrm>
        </p:grpSpPr>
        <p:pic>
          <p:nvPicPr>
            <p:cNvPr id="7" name="Picture 6">
              <a:extLst>
                <a:ext uri="{FF2B5EF4-FFF2-40B4-BE49-F238E27FC236}">
                  <a16:creationId xmlns:a16="http://schemas.microsoft.com/office/drawing/2014/main" xmlns="" id="{20C08A28-5D55-4E7D-AB4D-27435A46E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9311" y="2309546"/>
              <a:ext cx="5577840" cy="2997213"/>
            </a:xfrm>
            <a:prstGeom prst="rect">
              <a:avLst/>
            </a:prstGeom>
          </p:spPr>
        </p:pic>
        <p:pic>
          <p:nvPicPr>
            <p:cNvPr id="8" name="Picture 7">
              <a:extLst>
                <a:ext uri="{FF2B5EF4-FFF2-40B4-BE49-F238E27FC236}">
                  <a16:creationId xmlns:a16="http://schemas.microsoft.com/office/drawing/2014/main" xmlns="" id="{409F5068-2CCD-4371-B531-689F109C66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9311" y="1824037"/>
              <a:ext cx="5577840" cy="493571"/>
            </a:xfrm>
            <a:prstGeom prst="rect">
              <a:avLst/>
            </a:prstGeom>
          </p:spPr>
        </p:pic>
      </p:grpSp>
    </p:spTree>
    <p:extLst>
      <p:ext uri="{BB962C8B-B14F-4D97-AF65-F5344CB8AC3E}">
        <p14:creationId xmlns:p14="http://schemas.microsoft.com/office/powerpoint/2010/main" val="64747310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4930"/>
          <a:stretch/>
        </p:blipFill>
        <p:spPr bwMode="auto">
          <a:xfrm>
            <a:off x="556315" y="3582967"/>
            <a:ext cx="5743212" cy="270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Helping Consumers find Travel Advisors</a:t>
            </a:r>
          </a:p>
        </p:txBody>
      </p:sp>
      <p:sp>
        <p:nvSpPr>
          <p:cNvPr id="9" name="Rectangle 9"/>
          <p:cNvSpPr>
            <a:spLocks noChangeArrowheads="1"/>
          </p:cNvSpPr>
          <p:nvPr/>
        </p:nvSpPr>
        <p:spPr bwMode="auto">
          <a:xfrm>
            <a:off x="7130951" y="161903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15" name="Rectangle 7"/>
          <p:cNvSpPr>
            <a:spLocks noChangeArrowheads="1"/>
          </p:cNvSpPr>
          <p:nvPr/>
        </p:nvSpPr>
        <p:spPr bwMode="auto">
          <a:xfrm>
            <a:off x="5242209" y="1433427"/>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16" name="Rectangle 8"/>
          <p:cNvSpPr>
            <a:spLocks noChangeArrowheads="1"/>
          </p:cNvSpPr>
          <p:nvPr/>
        </p:nvSpPr>
        <p:spPr bwMode="auto">
          <a:xfrm>
            <a:off x="3449391" y="1453721"/>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20" name="Rectangle 9"/>
          <p:cNvSpPr>
            <a:spLocks noChangeArrowheads="1"/>
          </p:cNvSpPr>
          <p:nvPr/>
        </p:nvSpPr>
        <p:spPr bwMode="auto">
          <a:xfrm>
            <a:off x="7252714" y="163570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26" name="Rectangle 7"/>
          <p:cNvSpPr>
            <a:spLocks noChangeArrowheads="1"/>
          </p:cNvSpPr>
          <p:nvPr/>
        </p:nvSpPr>
        <p:spPr bwMode="auto">
          <a:xfrm>
            <a:off x="5363972"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27" name="Rectangle 8"/>
          <p:cNvSpPr>
            <a:spLocks noChangeArrowheads="1"/>
          </p:cNvSpPr>
          <p:nvPr/>
        </p:nvSpPr>
        <p:spPr bwMode="auto">
          <a:xfrm>
            <a:off x="4060896"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32" name="Rectangle 9"/>
          <p:cNvSpPr>
            <a:spLocks noChangeArrowheads="1"/>
          </p:cNvSpPr>
          <p:nvPr/>
        </p:nvSpPr>
        <p:spPr bwMode="auto">
          <a:xfrm>
            <a:off x="7254500" y="163570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38" name="Rectangle 7"/>
          <p:cNvSpPr>
            <a:spLocks noChangeArrowheads="1"/>
          </p:cNvSpPr>
          <p:nvPr/>
        </p:nvSpPr>
        <p:spPr bwMode="auto">
          <a:xfrm>
            <a:off x="5365758"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39" name="Rectangle 8"/>
          <p:cNvSpPr>
            <a:spLocks noChangeArrowheads="1"/>
          </p:cNvSpPr>
          <p:nvPr/>
        </p:nvSpPr>
        <p:spPr bwMode="auto">
          <a:xfrm>
            <a:off x="4062681"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59" name="Rectangle 7"/>
          <p:cNvSpPr>
            <a:spLocks noChangeArrowheads="1"/>
          </p:cNvSpPr>
          <p:nvPr/>
        </p:nvSpPr>
        <p:spPr bwMode="auto">
          <a:xfrm>
            <a:off x="5318012"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60" name="Rectangle 8"/>
          <p:cNvSpPr>
            <a:spLocks noChangeArrowheads="1"/>
          </p:cNvSpPr>
          <p:nvPr/>
        </p:nvSpPr>
        <p:spPr bwMode="auto">
          <a:xfrm>
            <a:off x="4014936"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19" name="Rectangle 2"/>
          <p:cNvSpPr txBox="1">
            <a:spLocks noChangeArrowheads="1"/>
          </p:cNvSpPr>
          <p:nvPr/>
        </p:nvSpPr>
        <p:spPr>
          <a:xfrm>
            <a:off x="404750" y="1116281"/>
            <a:ext cx="11185568" cy="4785755"/>
          </a:xfrm>
          <a:prstGeom prst="rect">
            <a:avLst/>
          </a:prstGeom>
          <a:effectLst>
            <a:glow rad="228600">
              <a:schemeClr val="accent1">
                <a:satMod val="175000"/>
                <a:alpha val="40000"/>
              </a:schemeClr>
            </a:glow>
          </a:effectLst>
        </p:spPr>
        <p:txBody>
          <a:bodyPr lIns="91436" tIns="45719" rIns="91436" bIns="45719"/>
          <a:lstStyle>
            <a:lvl1pPr marL="457060" indent="-457060" algn="l" defTabSz="1218828" rtl="0" eaLnBrk="1" latinLnBrk="0" hangingPunct="1">
              <a:lnSpc>
                <a:spcPct val="80000"/>
              </a:lnSpc>
              <a:spcBef>
                <a:spcPts val="1866"/>
              </a:spcBef>
              <a:buClr>
                <a:schemeClr val="accent1"/>
              </a:buClr>
              <a:buFontTx/>
              <a:buBlip>
                <a:blip r:embed="rId3"/>
              </a:buBlip>
              <a:defRPr lang="en-US" sz="2800" b="0" kern="1200" dirty="0">
                <a:solidFill>
                  <a:schemeClr val="tx1">
                    <a:lumMod val="75000"/>
                    <a:lumOff val="25000"/>
                  </a:schemeClr>
                </a:solidFill>
                <a:latin typeface="+mn-lt"/>
                <a:ea typeface="+mn-ea"/>
                <a:cs typeface="+mn-cs"/>
              </a:defRPr>
            </a:lvl1pPr>
            <a:lvl2pPr marL="1062242" indent="0" algn="l" defTabSz="1218828" rtl="0" eaLnBrk="1" latinLnBrk="0" hangingPunct="1">
              <a:lnSpc>
                <a:spcPct val="80000"/>
              </a:lnSpc>
              <a:spcBef>
                <a:spcPts val="267"/>
              </a:spcBef>
              <a:buFont typeface="Arial" pitchFamily="34" charset="0"/>
              <a:buNone/>
              <a:defRPr lang="en-US" sz="2400" b="0" kern="1200" dirty="0">
                <a:solidFill>
                  <a:schemeClr val="tx1">
                    <a:lumMod val="75000"/>
                    <a:lumOff val="25000"/>
                  </a:schemeClr>
                </a:solidFill>
                <a:latin typeface="+mn-lt"/>
                <a:ea typeface="+mn-ea"/>
                <a:cs typeface="+mn-cs"/>
              </a:defRPr>
            </a:lvl2pPr>
            <a:lvl3pPr marL="1531999" indent="0" algn="l" defTabSz="1218828" rtl="0" eaLnBrk="1" latinLnBrk="0" hangingPunct="1">
              <a:lnSpc>
                <a:spcPct val="80000"/>
              </a:lnSpc>
              <a:spcBef>
                <a:spcPts val="267"/>
              </a:spcBef>
              <a:buFont typeface="Arial" pitchFamily="34" charset="0"/>
              <a:buNone/>
              <a:defRPr lang="en-US" sz="2000" b="0" kern="1200" dirty="0">
                <a:solidFill>
                  <a:schemeClr val="tx1">
                    <a:lumMod val="75000"/>
                    <a:lumOff val="25000"/>
                  </a:schemeClr>
                </a:solidFill>
                <a:latin typeface="+mn-lt"/>
                <a:ea typeface="+mn-ea"/>
                <a:cs typeface="+mn-cs"/>
              </a:defRPr>
            </a:lvl3pPr>
            <a:lvl4pPr marL="1984827"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4pPr>
            <a:lvl5pPr marL="2437655"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5pPr>
            <a:lvl6pPr marL="3351776"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89"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03"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17"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SzPct val="75000"/>
              <a:buNone/>
              <a:defRPr/>
            </a:pPr>
            <a:endParaRPr lang="en-US" sz="3600" dirty="0">
              <a:latin typeface="+mj-lt"/>
            </a:endParaRPr>
          </a:p>
          <a:p>
            <a:pPr marL="0" indent="0">
              <a:buSzPct val="75000"/>
              <a:buNone/>
              <a:defRPr/>
            </a:pPr>
            <a:endParaRPr lang="en-US" sz="3600" dirty="0">
              <a:latin typeface="+mj-lt"/>
            </a:endParaRPr>
          </a:p>
          <a:p>
            <a:pPr marL="0" indent="0">
              <a:buSzPct val="75000"/>
              <a:buNone/>
              <a:defRPr/>
            </a:pPr>
            <a:endParaRPr lang="en-US" sz="3200" dirty="0"/>
          </a:p>
        </p:txBody>
      </p:sp>
      <p:pic>
        <p:nvPicPr>
          <p:cNvPr id="2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47315" y="1210084"/>
            <a:ext cx="5761078" cy="124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2063" y="2559296"/>
            <a:ext cx="5764366" cy="102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20682" y="3339059"/>
            <a:ext cx="2855562" cy="2855562"/>
          </a:xfrm>
          <a:prstGeom prst="rect">
            <a:avLst/>
          </a:prstGeom>
        </p:spPr>
      </p:pic>
      <p:sp>
        <p:nvSpPr>
          <p:cNvPr id="31" name="Rounded Rectangular Callout 10">
            <a:extLst>
              <a:ext uri="{FF2B5EF4-FFF2-40B4-BE49-F238E27FC236}">
                <a16:creationId xmlns:a16="http://schemas.microsoft.com/office/drawing/2014/main" xmlns="" id="{A54F430F-3330-4A87-B32A-FE3B1BF61F85}"/>
              </a:ext>
            </a:extLst>
          </p:cNvPr>
          <p:cNvSpPr/>
          <p:nvPr/>
        </p:nvSpPr>
        <p:spPr bwMode="gray">
          <a:xfrm>
            <a:off x="8505825" y="1069102"/>
            <a:ext cx="3304416" cy="1767199"/>
          </a:xfrm>
          <a:prstGeom prst="wedgeRoundRectCallout">
            <a:avLst>
              <a:gd name="adj1" fmla="val -44440"/>
              <a:gd name="adj2" fmla="val 90495"/>
              <a:gd name="adj3" fmla="val 16667"/>
            </a:avLst>
          </a:prstGeom>
          <a:gradFill flip="none" rotWithShape="1">
            <a:gsLst>
              <a:gs pos="0">
                <a:schemeClr val="accent1">
                  <a:lumMod val="7500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lvl="0" algn="ctr">
              <a:lnSpc>
                <a:spcPct val="95000"/>
              </a:lnSpc>
            </a:pPr>
            <a:r>
              <a:rPr lang="en-US" sz="3200" b="1" dirty="0">
                <a:solidFill>
                  <a:schemeClr val="bg1"/>
                </a:solidFill>
                <a:latin typeface="+mj-lt"/>
              </a:rPr>
              <a:t>“The value of a travel agent is immeasurable”</a:t>
            </a:r>
          </a:p>
        </p:txBody>
      </p:sp>
      <p:sp>
        <p:nvSpPr>
          <p:cNvPr id="4" name="TextBox 3">
            <a:extLst>
              <a:ext uri="{FF2B5EF4-FFF2-40B4-BE49-F238E27FC236}">
                <a16:creationId xmlns:a16="http://schemas.microsoft.com/office/drawing/2014/main" xmlns="" id="{FA56C5ED-7788-428B-BFCE-3B1A78ACC762}"/>
              </a:ext>
            </a:extLst>
          </p:cNvPr>
          <p:cNvSpPr txBox="1"/>
          <p:nvPr/>
        </p:nvSpPr>
        <p:spPr>
          <a:xfrm>
            <a:off x="8880801" y="4002580"/>
            <a:ext cx="3112725" cy="1677382"/>
          </a:xfrm>
          <a:prstGeom prst="rect">
            <a:avLst/>
          </a:prstGeom>
          <a:noFill/>
        </p:spPr>
        <p:txBody>
          <a:bodyPr wrap="square" rtlCol="0">
            <a:spAutoFit/>
          </a:bodyPr>
          <a:lstStyle/>
          <a:p>
            <a:r>
              <a:rPr lang="en-US" sz="1800" b="1" dirty="0"/>
              <a:t>Chris </a:t>
            </a:r>
            <a:r>
              <a:rPr lang="en-US" sz="1800" b="1" i="1" dirty="0"/>
              <a:t>Elliott</a:t>
            </a:r>
            <a:r>
              <a:rPr lang="en-US" sz="1800" b="1" dirty="0"/>
              <a:t> </a:t>
            </a:r>
            <a:r>
              <a:rPr lang="en-US" sz="1500" dirty="0"/>
              <a:t/>
            </a:r>
            <a:br>
              <a:rPr lang="en-US" sz="1500" dirty="0"/>
            </a:br>
            <a:r>
              <a:rPr lang="en-US" sz="1400" dirty="0"/>
              <a:t>weekly columnist for </a:t>
            </a:r>
            <a:r>
              <a:rPr lang="en-US" sz="1400" b="1" dirty="0"/>
              <a:t>USA Today </a:t>
            </a:r>
            <a:r>
              <a:rPr lang="en-US" sz="1400" dirty="0"/>
              <a:t>and </a:t>
            </a:r>
            <a:br>
              <a:rPr lang="en-US" sz="1400" dirty="0"/>
            </a:br>
            <a:r>
              <a:rPr lang="en-US" sz="1400" dirty="0"/>
              <a:t>the </a:t>
            </a:r>
            <a:r>
              <a:rPr lang="en-US" sz="1400" b="1" dirty="0"/>
              <a:t>Washington Post</a:t>
            </a:r>
            <a:r>
              <a:rPr lang="en-US" sz="1400" dirty="0"/>
              <a:t>. Also a nationally syndicated columnist contributor to contribute </a:t>
            </a:r>
            <a:r>
              <a:rPr lang="en-US" sz="1400" b="1" dirty="0"/>
              <a:t>National Geographic</a:t>
            </a:r>
            <a:r>
              <a:rPr lang="en-US" sz="1400" dirty="0"/>
              <a:t>, </a:t>
            </a:r>
            <a:r>
              <a:rPr lang="en-US" sz="1400" b="1" dirty="0"/>
              <a:t>NPR</a:t>
            </a:r>
            <a:r>
              <a:rPr lang="en-US" sz="1400" dirty="0"/>
              <a:t>, </a:t>
            </a:r>
            <a:r>
              <a:rPr lang="en-US" sz="1400" b="1" dirty="0"/>
              <a:t>Smithsonian</a:t>
            </a:r>
            <a:r>
              <a:rPr lang="en-US" sz="1400" dirty="0"/>
              <a:t> and </a:t>
            </a:r>
            <a:r>
              <a:rPr lang="en-US" sz="1400" b="1" dirty="0"/>
              <a:t>Travel &amp; Leisure</a:t>
            </a:r>
            <a:r>
              <a:rPr lang="en-US" sz="1400" dirty="0"/>
              <a:t> </a:t>
            </a:r>
            <a:endParaRPr lang="en-US" sz="1400" dirty="0">
              <a:latin typeface="Helvetica LT Std" pitchFamily="34" charset="0"/>
            </a:endParaRPr>
          </a:p>
          <a:p>
            <a:endParaRPr lang="en-US" sz="1500" dirty="0"/>
          </a:p>
        </p:txBody>
      </p:sp>
    </p:spTree>
    <p:extLst>
      <p:ext uri="{BB962C8B-B14F-4D97-AF65-F5344CB8AC3E}">
        <p14:creationId xmlns:p14="http://schemas.microsoft.com/office/powerpoint/2010/main" val="3842854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0-#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Image result for usa today logo"/>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520" tIns="60760" rIns="121520" bIns="60760" numCol="1" anchor="t" anchorCtr="0" compatLnSpc="1">
            <a:prstTxWarp prst="textNoShape">
              <a:avLst/>
            </a:prstTxWarp>
          </a:bodyPr>
          <a:lstStyle/>
          <a:p>
            <a:pPr defTabSz="1214700" fontAlgn="auto">
              <a:spcBef>
                <a:spcPts val="0"/>
              </a:spcBef>
              <a:spcAft>
                <a:spcPts val="0"/>
              </a:spcAft>
            </a:pPr>
            <a:endParaRPr lang="en-US" dirty="0">
              <a:solidFill>
                <a:prstClr val="black"/>
              </a:solidFill>
              <a:latin typeface="Calibri"/>
              <a:cs typeface="+mn-cs"/>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8887" y="747749"/>
            <a:ext cx="4954029" cy="924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939" y="4343400"/>
            <a:ext cx="4058710" cy="1139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4415" y="2898583"/>
            <a:ext cx="2272708" cy="2079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6040" y="2114551"/>
            <a:ext cx="4939013" cy="1638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040244" y="732697"/>
            <a:ext cx="2629762" cy="1766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836899" y="3226000"/>
            <a:ext cx="2660864" cy="2328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57277" y="747748"/>
            <a:ext cx="1765972" cy="1766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4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Image result for usa today logo"/>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520" tIns="60760" rIns="121520" bIns="60760" numCol="1" anchor="t" anchorCtr="0" compatLnSpc="1">
            <a:prstTxWarp prst="textNoShape">
              <a:avLst/>
            </a:prstTxWarp>
          </a:bodyPr>
          <a:lstStyle/>
          <a:p>
            <a:pPr defTabSz="1214700" fontAlgn="auto">
              <a:spcBef>
                <a:spcPts val="0"/>
              </a:spcBef>
              <a:spcAft>
                <a:spcPts val="0"/>
              </a:spcAft>
            </a:pPr>
            <a:endParaRPr lang="en-US" dirty="0">
              <a:solidFill>
                <a:prstClr val="black"/>
              </a:solidFill>
              <a:latin typeface="Calibri"/>
              <a:cs typeface="+mn-cs"/>
            </a:endParaRPr>
          </a:p>
        </p:txBody>
      </p:sp>
      <p:pic>
        <p:nvPicPr>
          <p:cNvPr id="4" name="Picture 3">
            <a:extLst>
              <a:ext uri="{FF2B5EF4-FFF2-40B4-BE49-F238E27FC236}">
                <a16:creationId xmlns:a16="http://schemas.microsoft.com/office/drawing/2014/main" xmlns="" id="{90412999-E19E-4A43-93CE-356A69A917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95835"/>
            <a:ext cx="12188825" cy="5947354"/>
          </a:xfrm>
          <a:prstGeom prst="rect">
            <a:avLst/>
          </a:prstGeom>
        </p:spPr>
      </p:pic>
    </p:spTree>
    <p:extLst>
      <p:ext uri="{BB962C8B-B14F-4D97-AF65-F5344CB8AC3E}">
        <p14:creationId xmlns:p14="http://schemas.microsoft.com/office/powerpoint/2010/main" val="139636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Industry Partnership</a:t>
            </a:r>
          </a:p>
        </p:txBody>
      </p:sp>
      <p:sp>
        <p:nvSpPr>
          <p:cNvPr id="9" name="Rectangle 9"/>
          <p:cNvSpPr>
            <a:spLocks noChangeArrowheads="1"/>
          </p:cNvSpPr>
          <p:nvPr/>
        </p:nvSpPr>
        <p:spPr bwMode="auto">
          <a:xfrm>
            <a:off x="7130951" y="161903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15" name="Rectangle 7"/>
          <p:cNvSpPr>
            <a:spLocks noChangeArrowheads="1"/>
          </p:cNvSpPr>
          <p:nvPr/>
        </p:nvSpPr>
        <p:spPr bwMode="auto">
          <a:xfrm>
            <a:off x="5242209" y="1433427"/>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16" name="Rectangle 8"/>
          <p:cNvSpPr>
            <a:spLocks noChangeArrowheads="1"/>
          </p:cNvSpPr>
          <p:nvPr/>
        </p:nvSpPr>
        <p:spPr bwMode="auto">
          <a:xfrm>
            <a:off x="3939132" y="1428664"/>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20" name="Rectangle 9"/>
          <p:cNvSpPr>
            <a:spLocks noChangeArrowheads="1"/>
          </p:cNvSpPr>
          <p:nvPr/>
        </p:nvSpPr>
        <p:spPr bwMode="auto">
          <a:xfrm>
            <a:off x="7252714" y="163570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26" name="Rectangle 7"/>
          <p:cNvSpPr>
            <a:spLocks noChangeArrowheads="1"/>
          </p:cNvSpPr>
          <p:nvPr/>
        </p:nvSpPr>
        <p:spPr bwMode="auto">
          <a:xfrm>
            <a:off x="5363972"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27" name="Rectangle 8"/>
          <p:cNvSpPr>
            <a:spLocks noChangeArrowheads="1"/>
          </p:cNvSpPr>
          <p:nvPr/>
        </p:nvSpPr>
        <p:spPr bwMode="auto">
          <a:xfrm>
            <a:off x="4060896"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32" name="Rectangle 9"/>
          <p:cNvSpPr>
            <a:spLocks noChangeArrowheads="1"/>
          </p:cNvSpPr>
          <p:nvPr/>
        </p:nvSpPr>
        <p:spPr bwMode="auto">
          <a:xfrm>
            <a:off x="7254500" y="163570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38" name="Rectangle 7"/>
          <p:cNvSpPr>
            <a:spLocks noChangeArrowheads="1"/>
          </p:cNvSpPr>
          <p:nvPr/>
        </p:nvSpPr>
        <p:spPr bwMode="auto">
          <a:xfrm>
            <a:off x="5365758"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39" name="Rectangle 8"/>
          <p:cNvSpPr>
            <a:spLocks noChangeArrowheads="1"/>
          </p:cNvSpPr>
          <p:nvPr/>
        </p:nvSpPr>
        <p:spPr bwMode="auto">
          <a:xfrm>
            <a:off x="4062681"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54" name="Rectangle 9"/>
          <p:cNvSpPr>
            <a:spLocks noChangeArrowheads="1"/>
          </p:cNvSpPr>
          <p:nvPr/>
        </p:nvSpPr>
        <p:spPr bwMode="auto">
          <a:xfrm>
            <a:off x="7206755" y="1635709"/>
            <a:ext cx="1594403" cy="21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Annual Sales &gt; $50M</a:t>
            </a:r>
          </a:p>
        </p:txBody>
      </p:sp>
      <p:sp>
        <p:nvSpPr>
          <p:cNvPr id="59" name="Rectangle 7"/>
          <p:cNvSpPr>
            <a:spLocks noChangeArrowheads="1"/>
          </p:cNvSpPr>
          <p:nvPr/>
        </p:nvSpPr>
        <p:spPr bwMode="auto">
          <a:xfrm>
            <a:off x="5318012" y="1450096"/>
            <a:ext cx="1871111"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Dues: $2,500 –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$7,500 –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$10,000 - Supplier</a:t>
            </a:r>
          </a:p>
        </p:txBody>
      </p:sp>
      <p:sp>
        <p:nvSpPr>
          <p:cNvPr id="60" name="Rectangle 8"/>
          <p:cNvSpPr>
            <a:spLocks noChangeArrowheads="1"/>
          </p:cNvSpPr>
          <p:nvPr/>
        </p:nvSpPr>
        <p:spPr bwMode="auto">
          <a:xfrm>
            <a:off x="4014936" y="1445333"/>
            <a:ext cx="1404342" cy="5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28 Agency</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7 Consortia</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8 Supplier</a:t>
            </a:r>
          </a:p>
        </p:txBody>
      </p:sp>
      <p:sp>
        <p:nvSpPr>
          <p:cNvPr id="72" name="Oval 71"/>
          <p:cNvSpPr/>
          <p:nvPr/>
        </p:nvSpPr>
        <p:spPr bwMode="auto">
          <a:xfrm>
            <a:off x="1219200" y="1136519"/>
            <a:ext cx="5996725" cy="5149718"/>
          </a:xfrm>
          <a:prstGeom prst="ellipse">
            <a:avLst/>
          </a:prstGeom>
          <a:solidFill>
            <a:schemeClr val="bg1">
              <a:lumMod val="65000"/>
              <a:alpha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0928" tIns="45464" rIns="90928" bIns="45464" anchor="ctr"/>
          <a:lstStyle/>
          <a:p>
            <a:pPr algn="ctr" defTabSz="908648">
              <a:defRPr/>
            </a:pPr>
            <a:endParaRPr lang="de-DE" sz="3600" dirty="0">
              <a:solidFill>
                <a:prstClr val="white"/>
              </a:solidFill>
              <a:latin typeface="et-line"/>
              <a:cs typeface="et-line"/>
            </a:endParaRPr>
          </a:p>
        </p:txBody>
      </p:sp>
      <p:sp>
        <p:nvSpPr>
          <p:cNvPr id="73" name="Oval 72"/>
          <p:cNvSpPr/>
          <p:nvPr/>
        </p:nvSpPr>
        <p:spPr bwMode="auto">
          <a:xfrm>
            <a:off x="5212253" y="1136518"/>
            <a:ext cx="5877505" cy="5006645"/>
          </a:xfrm>
          <a:prstGeom prst="ellipse">
            <a:avLst/>
          </a:prstGeom>
          <a:solidFill>
            <a:srgbClr val="0070C0">
              <a:alpha val="44000"/>
            </a:srgb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0928" tIns="45464" rIns="90928" bIns="45464" anchor="ctr"/>
          <a:lstStyle/>
          <a:p>
            <a:pPr algn="ctr" defTabSz="908648">
              <a:lnSpc>
                <a:spcPct val="130000"/>
              </a:lnSpc>
              <a:defRPr/>
            </a:pPr>
            <a:endParaRPr lang="de-DE" sz="3600" dirty="0">
              <a:solidFill>
                <a:prstClr val="white"/>
              </a:solidFill>
              <a:latin typeface="et-line"/>
              <a:cs typeface="et-line"/>
            </a:endParaRPr>
          </a:p>
        </p:txBody>
      </p:sp>
      <p:sp>
        <p:nvSpPr>
          <p:cNvPr id="74" name="TextBox 73"/>
          <p:cNvSpPr txBox="1"/>
          <p:nvPr/>
        </p:nvSpPr>
        <p:spPr>
          <a:xfrm>
            <a:off x="7130951" y="2429565"/>
            <a:ext cx="3506771" cy="3785135"/>
          </a:xfrm>
          <a:prstGeom prst="rect">
            <a:avLst/>
          </a:prstGeom>
          <a:noFill/>
        </p:spPr>
        <p:txBody>
          <a:bodyPr wrap="square" lIns="90928" tIns="45464" rIns="90928" bIns="45464" rtlCol="0">
            <a:spAutoFit/>
          </a:bodyPr>
          <a:lstStyle/>
          <a:p>
            <a:pPr marL="342885" indent="-342885" defTabSz="908648">
              <a:buFont typeface="Arial" panose="020B0604020202020204" pitchFamily="34" charset="0"/>
              <a:buChar char="•"/>
            </a:pPr>
            <a:r>
              <a:rPr lang="en-US" dirty="0">
                <a:solidFill>
                  <a:prstClr val="black"/>
                </a:solidFill>
                <a:latin typeface="Calibri"/>
              </a:rPr>
              <a:t>Connecting travelers with travel advisors</a:t>
            </a:r>
            <a:r>
              <a:rPr lang="en-US" sz="1600" dirty="0">
                <a:solidFill>
                  <a:prstClr val="black"/>
                </a:solidFill>
                <a:latin typeface="Calibri"/>
              </a:rPr>
              <a:t>			</a:t>
            </a:r>
          </a:p>
          <a:p>
            <a:pPr marL="951485" lvl="1" indent="-342885" defTabSz="908648">
              <a:buFont typeface="Arial" panose="020B0604020202020204" pitchFamily="34" charset="0"/>
              <a:buChar char="•"/>
            </a:pPr>
            <a:r>
              <a:rPr lang="en-US" dirty="0">
                <a:solidFill>
                  <a:prstClr val="black"/>
                </a:solidFill>
                <a:latin typeface="Calibri"/>
              </a:rPr>
              <a:t>Industry-Wide Networking</a:t>
            </a:r>
          </a:p>
          <a:p>
            <a:pPr marL="342885" indent="-342885" defTabSz="908648">
              <a:buFont typeface="Arial" panose="020B0604020202020204" pitchFamily="34" charset="0"/>
              <a:buChar char="•"/>
            </a:pPr>
            <a:endParaRPr lang="en-US" sz="1100" dirty="0">
              <a:solidFill>
                <a:prstClr val="black"/>
              </a:solidFill>
              <a:latin typeface="Calibri"/>
            </a:endParaRPr>
          </a:p>
          <a:p>
            <a:pPr marL="342885" indent="-342885" defTabSz="908648">
              <a:buFont typeface="Arial" panose="020B0604020202020204" pitchFamily="34" charset="0"/>
              <a:buChar char="•"/>
            </a:pPr>
            <a:r>
              <a:rPr lang="en-US" sz="2300" dirty="0">
                <a:solidFill>
                  <a:prstClr val="black"/>
                </a:solidFill>
                <a:latin typeface="Calibri"/>
              </a:rPr>
              <a:t>Industry Intelligence</a:t>
            </a:r>
          </a:p>
          <a:p>
            <a:pPr marL="342885" indent="-342885" defTabSz="908648">
              <a:buFont typeface="Arial" panose="020B0604020202020204" pitchFamily="34" charset="0"/>
              <a:buChar char="•"/>
            </a:pPr>
            <a:endParaRPr lang="en-US" sz="2300" dirty="0">
              <a:solidFill>
                <a:prstClr val="black"/>
              </a:solidFill>
              <a:latin typeface="Calibri"/>
            </a:endParaRPr>
          </a:p>
          <a:p>
            <a:pPr marL="342885" indent="-342885" defTabSz="908648">
              <a:buFont typeface="Arial" panose="020B0604020202020204" pitchFamily="34" charset="0"/>
              <a:buChar char="•"/>
            </a:pPr>
            <a:r>
              <a:rPr lang="en-US" sz="2300" dirty="0">
                <a:solidFill>
                  <a:prstClr val="black"/>
                </a:solidFill>
                <a:latin typeface="Calibri"/>
              </a:rPr>
              <a:t>Advocacy </a:t>
            </a:r>
          </a:p>
          <a:p>
            <a:pPr marL="668510" lvl="1" indent="-214304" defTabSz="908648">
              <a:buFont typeface="Arial" panose="020B0604020202020204" pitchFamily="34" charset="0"/>
              <a:buChar char="•"/>
            </a:pPr>
            <a:endParaRPr lang="en-US" dirty="0">
              <a:solidFill>
                <a:prstClr val="black"/>
              </a:solidFill>
              <a:latin typeface="Calibri"/>
              <a:cs typeface="+mn-cs"/>
            </a:endParaRPr>
          </a:p>
          <a:p>
            <a:pPr defTabSz="908648"/>
            <a:endParaRPr lang="en-US" dirty="0">
              <a:solidFill>
                <a:prstClr val="black"/>
              </a:solidFill>
              <a:latin typeface="Calibri"/>
              <a:cs typeface="+mn-cs"/>
            </a:endParaRPr>
          </a:p>
        </p:txBody>
      </p:sp>
      <p:sp>
        <p:nvSpPr>
          <p:cNvPr id="75" name="TextBox 74"/>
          <p:cNvSpPr txBox="1"/>
          <p:nvPr/>
        </p:nvSpPr>
        <p:spPr>
          <a:xfrm>
            <a:off x="1818142" y="1517629"/>
            <a:ext cx="4609006" cy="4139078"/>
          </a:xfrm>
          <a:prstGeom prst="rect">
            <a:avLst/>
          </a:prstGeom>
          <a:noFill/>
        </p:spPr>
        <p:txBody>
          <a:bodyPr wrap="square" lIns="90928" tIns="45464" rIns="90928" bIns="45464" rtlCol="0">
            <a:spAutoFit/>
          </a:bodyPr>
          <a:lstStyle/>
          <a:p>
            <a:pPr algn="ctr" defTabSz="908648"/>
            <a:r>
              <a:rPr lang="en-US" sz="2800" i="1" dirty="0">
                <a:solidFill>
                  <a:prstClr val="black"/>
                </a:solidFill>
                <a:latin typeface="Calibri"/>
              </a:rPr>
              <a:t>Consortia/</a:t>
            </a:r>
          </a:p>
          <a:p>
            <a:pPr algn="ctr" defTabSz="908648"/>
            <a:r>
              <a:rPr lang="en-US" sz="2800" i="1" dirty="0">
                <a:solidFill>
                  <a:prstClr val="black"/>
                </a:solidFill>
                <a:latin typeface="Calibri"/>
              </a:rPr>
              <a:t>Franchise/Hosts</a:t>
            </a:r>
          </a:p>
          <a:p>
            <a:pPr marL="342885" indent="-342885" defTabSz="908648">
              <a:spcBef>
                <a:spcPts val="1800"/>
              </a:spcBef>
              <a:buFont typeface="Arial" panose="020B0604020202020204" pitchFamily="34" charset="0"/>
              <a:buChar char="•"/>
            </a:pPr>
            <a:r>
              <a:rPr lang="en-US" dirty="0">
                <a:solidFill>
                  <a:prstClr val="black"/>
                </a:solidFill>
                <a:latin typeface="Calibri"/>
              </a:rPr>
              <a:t>Sells and Marketing</a:t>
            </a:r>
          </a:p>
          <a:p>
            <a:pPr marL="342885" indent="-342885" defTabSz="908648">
              <a:buFont typeface="Arial" panose="020B0604020202020204" pitchFamily="34" charset="0"/>
              <a:buChar char="•"/>
            </a:pPr>
            <a:endParaRPr lang="en-US" dirty="0"/>
          </a:p>
          <a:p>
            <a:pPr marL="342885" indent="-342885" defTabSz="908648">
              <a:buFont typeface="Arial" panose="020B0604020202020204" pitchFamily="34" charset="0"/>
              <a:buChar char="•"/>
            </a:pPr>
            <a:r>
              <a:rPr lang="en-US" dirty="0"/>
              <a:t>Business Tools</a:t>
            </a:r>
          </a:p>
          <a:p>
            <a:pPr marL="342885" indent="-342885" defTabSz="908648">
              <a:buFont typeface="Arial" panose="020B0604020202020204" pitchFamily="34" charset="0"/>
              <a:buChar char="•"/>
            </a:pPr>
            <a:endParaRPr lang="en-US" dirty="0">
              <a:solidFill>
                <a:prstClr val="black"/>
              </a:solidFill>
              <a:latin typeface="Calibri"/>
            </a:endParaRPr>
          </a:p>
          <a:p>
            <a:pPr marL="342885" indent="-342885" defTabSz="908648">
              <a:buFont typeface="Arial" panose="020B0604020202020204" pitchFamily="34" charset="0"/>
              <a:buChar char="•"/>
            </a:pPr>
            <a:r>
              <a:rPr lang="en-US" dirty="0">
                <a:solidFill>
                  <a:prstClr val="black"/>
                </a:solidFill>
                <a:latin typeface="Calibri"/>
              </a:rPr>
              <a:t>Supplier Relationships</a:t>
            </a:r>
          </a:p>
          <a:p>
            <a:pPr defTabSz="908648"/>
            <a:endParaRPr lang="en-US" dirty="0">
              <a:solidFill>
                <a:prstClr val="black"/>
              </a:solidFill>
              <a:latin typeface="Calibri"/>
            </a:endParaRPr>
          </a:p>
          <a:p>
            <a:pPr marL="342900" indent="-342900" defTabSz="908648">
              <a:buFont typeface="Arial" panose="020B0604020202020204" pitchFamily="34" charset="0"/>
              <a:buChar char="•"/>
            </a:pPr>
            <a:r>
              <a:rPr lang="en-US" dirty="0">
                <a:solidFill>
                  <a:prstClr val="black"/>
                </a:solidFill>
                <a:latin typeface="Calibri"/>
              </a:rPr>
              <a:t>Business Panning</a:t>
            </a:r>
          </a:p>
          <a:p>
            <a:pPr defTabSz="908648"/>
            <a:endParaRPr lang="en-US" dirty="0">
              <a:solidFill>
                <a:prstClr val="black"/>
              </a:solidFill>
              <a:latin typeface="Calibri"/>
              <a:cs typeface="+mn-cs"/>
            </a:endParaRPr>
          </a:p>
        </p:txBody>
      </p:sp>
      <p:sp>
        <p:nvSpPr>
          <p:cNvPr id="76" name="TextBox 75"/>
          <p:cNvSpPr txBox="1"/>
          <p:nvPr/>
        </p:nvSpPr>
        <p:spPr>
          <a:xfrm>
            <a:off x="5348800" y="3218759"/>
            <a:ext cx="1505928" cy="968979"/>
          </a:xfrm>
          <a:prstGeom prst="rect">
            <a:avLst/>
          </a:prstGeom>
          <a:noFill/>
        </p:spPr>
        <p:txBody>
          <a:bodyPr wrap="square" lIns="90928" tIns="45464" rIns="90928" bIns="45464" rtlCol="0">
            <a:spAutoFit/>
          </a:bodyPr>
          <a:lstStyle/>
          <a:p>
            <a:pPr algn="ctr" defTabSz="908648">
              <a:spcAft>
                <a:spcPts val="600"/>
              </a:spcAft>
            </a:pPr>
            <a:r>
              <a:rPr lang="en-US" sz="2000" b="1" dirty="0">
                <a:solidFill>
                  <a:schemeClr val="bg1"/>
                </a:solidFill>
                <a:latin typeface="Calibri"/>
              </a:rPr>
              <a:t>Community</a:t>
            </a:r>
          </a:p>
          <a:p>
            <a:pPr algn="ctr" defTabSz="908648">
              <a:spcAft>
                <a:spcPts val="600"/>
              </a:spcAft>
            </a:pPr>
            <a:endParaRPr lang="en-US" sz="100" b="1" dirty="0">
              <a:solidFill>
                <a:schemeClr val="bg1"/>
              </a:solidFill>
              <a:latin typeface="Calibri"/>
            </a:endParaRPr>
          </a:p>
          <a:p>
            <a:pPr algn="ctr" defTabSz="908648">
              <a:spcAft>
                <a:spcPts val="600"/>
              </a:spcAft>
            </a:pPr>
            <a:r>
              <a:rPr lang="en-US" sz="2000" b="1" dirty="0">
                <a:solidFill>
                  <a:schemeClr val="bg1"/>
                </a:solidFill>
                <a:latin typeface="Calibri"/>
              </a:rPr>
              <a:t>Education</a:t>
            </a:r>
          </a:p>
          <a:p>
            <a:pPr algn="ctr" defTabSz="908648">
              <a:spcAft>
                <a:spcPts val="600"/>
              </a:spcAft>
            </a:pPr>
            <a:endParaRPr lang="en-US" sz="100" b="1" dirty="0">
              <a:solidFill>
                <a:schemeClr val="bg1"/>
              </a:solidFill>
              <a:latin typeface="Calibri"/>
            </a:endParaRPr>
          </a:p>
        </p:txBody>
      </p:sp>
      <p:pic>
        <p:nvPicPr>
          <p:cNvPr id="77" name="Picture 7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7047" y="1596494"/>
            <a:ext cx="3623519" cy="668716"/>
          </a:xfrm>
          <a:prstGeom prst="rect">
            <a:avLst/>
          </a:prstGeom>
        </p:spPr>
      </p:pic>
    </p:spTree>
    <p:extLst>
      <p:ext uri="{BB962C8B-B14F-4D97-AF65-F5344CB8AC3E}">
        <p14:creationId xmlns:p14="http://schemas.microsoft.com/office/powerpoint/2010/main" val="59162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1000" fill="hold"/>
                                        <p:tgtEl>
                                          <p:spTgt spid="76"/>
                                        </p:tgtEl>
                                        <p:attrNameLst>
                                          <p:attrName>ppt_w</p:attrName>
                                        </p:attrNameLst>
                                      </p:cBhvr>
                                      <p:tavLst>
                                        <p:tav tm="0">
                                          <p:val>
                                            <p:fltVal val="0"/>
                                          </p:val>
                                        </p:tav>
                                        <p:tav tm="100000">
                                          <p:val>
                                            <p:strVal val="#ppt_w"/>
                                          </p:val>
                                        </p:tav>
                                      </p:tavLst>
                                    </p:anim>
                                    <p:anim calcmode="lin" valueType="num">
                                      <p:cBhvr>
                                        <p:cTn id="8" dur="1000" fill="hold"/>
                                        <p:tgtEl>
                                          <p:spTgt spid="76"/>
                                        </p:tgtEl>
                                        <p:attrNameLst>
                                          <p:attrName>ppt_h</p:attrName>
                                        </p:attrNameLst>
                                      </p:cBhvr>
                                      <p:tavLst>
                                        <p:tav tm="0">
                                          <p:val>
                                            <p:fltVal val="0"/>
                                          </p:val>
                                        </p:tav>
                                        <p:tav tm="100000">
                                          <p:val>
                                            <p:strVal val="#ppt_h"/>
                                          </p:val>
                                        </p:tav>
                                      </p:tavLst>
                                    </p:anim>
                                    <p:anim calcmode="lin" valueType="num">
                                      <p:cBhvr>
                                        <p:cTn id="9" dur="1000" fill="hold"/>
                                        <p:tgtEl>
                                          <p:spTgt spid="76"/>
                                        </p:tgtEl>
                                        <p:attrNameLst>
                                          <p:attrName>style.rotation</p:attrName>
                                        </p:attrNameLst>
                                      </p:cBhvr>
                                      <p:tavLst>
                                        <p:tav tm="0">
                                          <p:val>
                                            <p:fltVal val="90"/>
                                          </p:val>
                                        </p:tav>
                                        <p:tav tm="100000">
                                          <p:val>
                                            <p:fltVal val="0"/>
                                          </p:val>
                                        </p:tav>
                                      </p:tavLst>
                                    </p:anim>
                                    <p:animEffect transition="in" filter="fade">
                                      <p:cBhvr>
                                        <p:cTn id="10"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Consortia Partnerships </a:t>
            </a:r>
            <a:br>
              <a:rPr lang="en-US" b="1" dirty="0"/>
            </a:br>
            <a:endParaRPr lang="en-US" b="1" dirty="0"/>
          </a:p>
        </p:txBody>
      </p:sp>
      <p:pic>
        <p:nvPicPr>
          <p:cNvPr id="4" name="Picture 3">
            <a:extLst>
              <a:ext uri="{FF2B5EF4-FFF2-40B4-BE49-F238E27FC236}">
                <a16:creationId xmlns:a16="http://schemas.microsoft.com/office/drawing/2014/main" xmlns="" id="{21735F3D-5BBF-42CA-AA05-0EFC1F4414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6519" y="757870"/>
            <a:ext cx="4060820" cy="1240249"/>
          </a:xfrm>
          <a:prstGeom prst="rect">
            <a:avLst/>
          </a:prstGeom>
        </p:spPr>
      </p:pic>
      <p:pic>
        <p:nvPicPr>
          <p:cNvPr id="5" name="Picture 4">
            <a:extLst>
              <a:ext uri="{FF2B5EF4-FFF2-40B4-BE49-F238E27FC236}">
                <a16:creationId xmlns:a16="http://schemas.microsoft.com/office/drawing/2014/main" xmlns="" id="{2E9B298A-F7B3-492C-8003-A2164B9132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7009" y="2223763"/>
            <a:ext cx="4412629" cy="2590347"/>
          </a:xfrm>
          <a:prstGeom prst="rect">
            <a:avLst/>
          </a:prstGeom>
        </p:spPr>
      </p:pic>
      <p:pic>
        <p:nvPicPr>
          <p:cNvPr id="6" name="Picture 5">
            <a:extLst>
              <a:ext uri="{FF2B5EF4-FFF2-40B4-BE49-F238E27FC236}">
                <a16:creationId xmlns:a16="http://schemas.microsoft.com/office/drawing/2014/main" xmlns="" id="{8E55BE63-B731-467B-B622-59ED0FA089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224" y="3252652"/>
            <a:ext cx="6809164" cy="1664797"/>
          </a:xfrm>
          <a:prstGeom prst="rect">
            <a:avLst/>
          </a:prstGeom>
        </p:spPr>
      </p:pic>
      <p:pic>
        <p:nvPicPr>
          <p:cNvPr id="7" name="Picture 6">
            <a:extLst>
              <a:ext uri="{FF2B5EF4-FFF2-40B4-BE49-F238E27FC236}">
                <a16:creationId xmlns:a16="http://schemas.microsoft.com/office/drawing/2014/main" xmlns="" id="{E247C8B4-AC69-47C2-824E-6E71B453EE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8896" y="4565360"/>
            <a:ext cx="3117426" cy="1245708"/>
          </a:xfrm>
          <a:prstGeom prst="rect">
            <a:avLst/>
          </a:prstGeom>
        </p:spPr>
      </p:pic>
      <p:pic>
        <p:nvPicPr>
          <p:cNvPr id="8" name="Picture 7">
            <a:extLst>
              <a:ext uri="{FF2B5EF4-FFF2-40B4-BE49-F238E27FC236}">
                <a16:creationId xmlns:a16="http://schemas.microsoft.com/office/drawing/2014/main" xmlns="" id="{74CCB882-7DF3-47E3-9B2F-EF110E30956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470" y="4740968"/>
            <a:ext cx="2677380" cy="986402"/>
          </a:xfrm>
          <a:prstGeom prst="rect">
            <a:avLst/>
          </a:prstGeom>
        </p:spPr>
      </p:pic>
      <p:pic>
        <p:nvPicPr>
          <p:cNvPr id="10" name="Picture 9">
            <a:extLst>
              <a:ext uri="{FF2B5EF4-FFF2-40B4-BE49-F238E27FC236}">
                <a16:creationId xmlns:a16="http://schemas.microsoft.com/office/drawing/2014/main" xmlns="" id="{70713548-365E-4308-A308-0619B8A9C73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49037" y="2007052"/>
            <a:ext cx="3349499" cy="1078925"/>
          </a:xfrm>
          <a:prstGeom prst="rect">
            <a:avLst/>
          </a:prstGeom>
        </p:spPr>
      </p:pic>
      <p:pic>
        <p:nvPicPr>
          <p:cNvPr id="11" name="Picture 10">
            <a:extLst>
              <a:ext uri="{FF2B5EF4-FFF2-40B4-BE49-F238E27FC236}">
                <a16:creationId xmlns:a16="http://schemas.microsoft.com/office/drawing/2014/main" xmlns="" id="{AAE1CC5B-73E4-4F75-B8D5-0794A39847E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71933" y="4740968"/>
            <a:ext cx="1515841" cy="572547"/>
          </a:xfrm>
          <a:prstGeom prst="rect">
            <a:avLst/>
          </a:prstGeom>
        </p:spPr>
      </p:pic>
      <p:pic>
        <p:nvPicPr>
          <p:cNvPr id="12" name="Picture 11">
            <a:extLst>
              <a:ext uri="{FF2B5EF4-FFF2-40B4-BE49-F238E27FC236}">
                <a16:creationId xmlns:a16="http://schemas.microsoft.com/office/drawing/2014/main" xmlns="" id="{AFBF1CEB-B831-42DD-80CB-C4AA9C88ACF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652283" y="4669414"/>
            <a:ext cx="1065643" cy="688993"/>
          </a:xfrm>
          <a:prstGeom prst="rect">
            <a:avLst/>
          </a:prstGeom>
        </p:spPr>
      </p:pic>
      <p:pic>
        <p:nvPicPr>
          <p:cNvPr id="13" name="Picture 12">
            <a:extLst>
              <a:ext uri="{FF2B5EF4-FFF2-40B4-BE49-F238E27FC236}">
                <a16:creationId xmlns:a16="http://schemas.microsoft.com/office/drawing/2014/main" xmlns="" id="{DD8C8867-1550-440F-A2D4-1105737152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76929" y="2288382"/>
            <a:ext cx="2173481" cy="300943"/>
          </a:xfrm>
          <a:prstGeom prst="rect">
            <a:avLst/>
          </a:prstGeom>
        </p:spPr>
      </p:pic>
      <p:pic>
        <p:nvPicPr>
          <p:cNvPr id="14" name="Picture 13">
            <a:extLst>
              <a:ext uri="{FF2B5EF4-FFF2-40B4-BE49-F238E27FC236}">
                <a16:creationId xmlns:a16="http://schemas.microsoft.com/office/drawing/2014/main" xmlns="" id="{E8A9E992-CD43-4100-89D9-FE2CBECE637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529854" y="1042062"/>
            <a:ext cx="2349795" cy="722274"/>
          </a:xfrm>
          <a:prstGeom prst="rect">
            <a:avLst/>
          </a:prstGeom>
        </p:spPr>
      </p:pic>
      <p:pic>
        <p:nvPicPr>
          <p:cNvPr id="17410" name="Picture 2" descr="Image result for cadence a world of travel logo">
            <a:extLst>
              <a:ext uri="{FF2B5EF4-FFF2-40B4-BE49-F238E27FC236}">
                <a16:creationId xmlns:a16="http://schemas.microsoft.com/office/drawing/2014/main" xmlns="" id="{FAE32C27-E8BB-4110-90C0-BE4B3184375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1124" y="1477926"/>
            <a:ext cx="3599141" cy="17747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972832FB-0942-4DDD-834F-B7089F6E6CD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553995" y="5551298"/>
            <a:ext cx="1951717" cy="863361"/>
          </a:xfrm>
          <a:prstGeom prst="rect">
            <a:avLst/>
          </a:prstGeom>
        </p:spPr>
      </p:pic>
    </p:spTree>
    <p:extLst>
      <p:ext uri="{BB962C8B-B14F-4D97-AF65-F5344CB8AC3E}">
        <p14:creationId xmlns:p14="http://schemas.microsoft.com/office/powerpoint/2010/main" val="215396107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Host Agencies  </a:t>
            </a:r>
          </a:p>
        </p:txBody>
      </p:sp>
      <p:pic>
        <p:nvPicPr>
          <p:cNvPr id="4" name="Picture 3">
            <a:extLst>
              <a:ext uri="{FF2B5EF4-FFF2-40B4-BE49-F238E27FC236}">
                <a16:creationId xmlns:a16="http://schemas.microsoft.com/office/drawing/2014/main" xmlns="" id="{872A2726-212B-42E1-BE52-66913BF807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8818" y="2038554"/>
            <a:ext cx="3905250" cy="1171575"/>
          </a:xfrm>
          <a:prstGeom prst="rect">
            <a:avLst/>
          </a:prstGeom>
        </p:spPr>
      </p:pic>
      <p:pic>
        <p:nvPicPr>
          <p:cNvPr id="8" name="Picture 7">
            <a:extLst>
              <a:ext uri="{FF2B5EF4-FFF2-40B4-BE49-F238E27FC236}">
                <a16:creationId xmlns:a16="http://schemas.microsoft.com/office/drawing/2014/main" xmlns="" id="{D8C4025C-E846-4D98-9317-C05755A46A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6576" y="4250389"/>
            <a:ext cx="4148643" cy="915595"/>
          </a:xfrm>
          <a:prstGeom prst="rect">
            <a:avLst/>
          </a:prstGeom>
        </p:spPr>
      </p:pic>
      <p:pic>
        <p:nvPicPr>
          <p:cNvPr id="7170" name="Picture 2" descr="Image result for Frosch travel">
            <a:extLst>
              <a:ext uri="{FF2B5EF4-FFF2-40B4-BE49-F238E27FC236}">
                <a16:creationId xmlns:a16="http://schemas.microsoft.com/office/drawing/2014/main" xmlns="" id="{8EA958C4-B22F-4EBA-8DEF-F79E0B8F00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3384" y="5035333"/>
            <a:ext cx="1590860" cy="2613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Travel Quest logo">
            <a:extLst>
              <a:ext uri="{FF2B5EF4-FFF2-40B4-BE49-F238E27FC236}">
                <a16:creationId xmlns:a16="http://schemas.microsoft.com/office/drawing/2014/main" xmlns="" id="{279F291E-C228-40F4-AE6F-9E15BF73DE3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38110" y="5454078"/>
            <a:ext cx="2370708" cy="80736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Valerie Wilson Travel, Inc logo">
            <a:extLst>
              <a:ext uri="{FF2B5EF4-FFF2-40B4-BE49-F238E27FC236}">
                <a16:creationId xmlns:a16="http://schemas.microsoft.com/office/drawing/2014/main" xmlns="" id="{EB4A00BA-1EAC-4109-B5D6-D00CD565A45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54902" y="4250389"/>
            <a:ext cx="2676616" cy="126335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nexion logo">
            <a:extLst>
              <a:ext uri="{FF2B5EF4-FFF2-40B4-BE49-F238E27FC236}">
                <a16:creationId xmlns:a16="http://schemas.microsoft.com/office/drawing/2014/main" xmlns="" id="{13C6DE56-1215-45FC-9174-32D1E69B7B7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0356" y="1643788"/>
            <a:ext cx="4225040" cy="125848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cadence a world of travel logo">
            <a:extLst>
              <a:ext uri="{FF2B5EF4-FFF2-40B4-BE49-F238E27FC236}">
                <a16:creationId xmlns:a16="http://schemas.microsoft.com/office/drawing/2014/main" xmlns="" id="{DA17AF0F-B450-4D45-8D38-49780548C68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654902" y="1120328"/>
            <a:ext cx="3240318" cy="81621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result for cruiseone logo">
            <a:extLst>
              <a:ext uri="{FF2B5EF4-FFF2-40B4-BE49-F238E27FC236}">
                <a16:creationId xmlns:a16="http://schemas.microsoft.com/office/drawing/2014/main" xmlns="" id="{19F0A8D5-0BBB-49CE-B325-CDFA600786C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39640" y="3231451"/>
            <a:ext cx="2523830" cy="499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E08918BC-0364-4702-A034-B0087293C5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6685" y="3205087"/>
            <a:ext cx="3178711" cy="934915"/>
          </a:xfrm>
          <a:prstGeom prst="rect">
            <a:avLst/>
          </a:prstGeom>
        </p:spPr>
      </p:pic>
    </p:spTree>
    <p:extLst>
      <p:ext uri="{BB962C8B-B14F-4D97-AF65-F5344CB8AC3E}">
        <p14:creationId xmlns:p14="http://schemas.microsoft.com/office/powerpoint/2010/main" val="79671270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913D3B1A-20C8-432A-B620-29B377D9A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8950" y="998294"/>
            <a:ext cx="6021250" cy="5741527"/>
          </a:xfrm>
          <a:prstGeom prst="rect">
            <a:avLst/>
          </a:prstGeom>
        </p:spPr>
      </p:pic>
      <p:sp>
        <p:nvSpPr>
          <p:cNvPr id="5" name="Title 4"/>
          <p:cNvSpPr>
            <a:spLocks noGrp="1"/>
          </p:cNvSpPr>
          <p:nvPr>
            <p:ph type="title"/>
          </p:nvPr>
        </p:nvSpPr>
        <p:spPr>
          <a:xfrm>
            <a:off x="488823" y="370527"/>
            <a:ext cx="11215412" cy="548640"/>
          </a:xfrm>
        </p:spPr>
        <p:txBody>
          <a:bodyPr/>
          <a:lstStyle/>
          <a:p>
            <a:pPr algn="l"/>
            <a:r>
              <a:rPr lang="en-US" b="1" dirty="0"/>
              <a:t>Nerve Center of the Industry </a:t>
            </a:r>
            <a:endParaRPr lang="en-US" dirty="0"/>
          </a:p>
        </p:txBody>
      </p:sp>
      <p:pic>
        <p:nvPicPr>
          <p:cNvPr id="15" name="Picture 14">
            <a:extLst>
              <a:ext uri="{FF2B5EF4-FFF2-40B4-BE49-F238E27FC236}">
                <a16:creationId xmlns:a16="http://schemas.microsoft.com/office/drawing/2014/main" xmlns="" id="{08B8948C-AFF6-4895-83F1-68DC083A6C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6567" y="2364119"/>
            <a:ext cx="2013633" cy="2569525"/>
          </a:xfrm>
          <a:prstGeom prst="rect">
            <a:avLst/>
          </a:prstGeom>
        </p:spPr>
      </p:pic>
      <p:pic>
        <p:nvPicPr>
          <p:cNvPr id="12" name="Picture 11">
            <a:extLst>
              <a:ext uri="{FF2B5EF4-FFF2-40B4-BE49-F238E27FC236}">
                <a16:creationId xmlns:a16="http://schemas.microsoft.com/office/drawing/2014/main" xmlns="" id="{92BE7EE1-0CC4-4900-ACE8-AE14E3794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5935" y="3737173"/>
            <a:ext cx="2013633" cy="2569525"/>
          </a:xfrm>
          <a:prstGeom prst="rect">
            <a:avLst/>
          </a:prstGeom>
        </p:spPr>
      </p:pic>
    </p:spTree>
    <p:extLst>
      <p:ext uri="{BB962C8B-B14F-4D97-AF65-F5344CB8AC3E}">
        <p14:creationId xmlns:p14="http://schemas.microsoft.com/office/powerpoint/2010/main" val="412898572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Up Arrow Callout 16">
            <a:extLst/>
          </p:cNvPr>
          <p:cNvSpPr/>
          <p:nvPr/>
        </p:nvSpPr>
        <p:spPr bwMode="auto">
          <a:xfrm>
            <a:off x="1611500" y="2361146"/>
            <a:ext cx="1360416" cy="629309"/>
          </a:xfrm>
          <a:prstGeom prst="upArrowCallout">
            <a:avLst>
              <a:gd name="adj1" fmla="val 28715"/>
              <a:gd name="adj2" fmla="val 25000"/>
              <a:gd name="adj3" fmla="val 25000"/>
              <a:gd name="adj4" fmla="val 40828"/>
            </a:avLst>
          </a:prstGeom>
          <a:blipFill dpi="0" rotWithShape="0">
            <a:blip r:embed="rId3">
              <a:duotone>
                <a:prstClr val="black"/>
                <a:schemeClr val="accent1">
                  <a:tint val="45000"/>
                  <a:satMod val="400000"/>
                </a:schemeClr>
              </a:duotone>
            </a:blip>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3841" tIns="17110" rIns="33841" bIns="17110"/>
          <a:lstStyle/>
          <a:p>
            <a:pPr algn="ctr" eaLnBrk="1" hangingPunct="1">
              <a:defRPr/>
            </a:pPr>
            <a:endParaRPr lang="en-US" dirty="0">
              <a:latin typeface="Gill Sans" charset="0"/>
              <a:ea typeface="Heiti SC Light" charset="0"/>
              <a:cs typeface="Heiti SC Light" charset="0"/>
              <a:sym typeface="Gill Sans" charset="0"/>
            </a:endParaRPr>
          </a:p>
        </p:txBody>
      </p:sp>
      <p:sp>
        <p:nvSpPr>
          <p:cNvPr id="2" name="Title 1"/>
          <p:cNvSpPr>
            <a:spLocks noGrp="1"/>
          </p:cNvSpPr>
          <p:nvPr>
            <p:ph type="title"/>
          </p:nvPr>
        </p:nvSpPr>
        <p:spPr/>
        <p:txBody>
          <a:bodyPr/>
          <a:lstStyle/>
          <a:p>
            <a:r>
              <a:rPr lang="en-US" b="1" dirty="0"/>
              <a:t>ASTA  Organization</a:t>
            </a:r>
          </a:p>
        </p:txBody>
      </p:sp>
      <p:sp>
        <p:nvSpPr>
          <p:cNvPr id="4" name="Rounded Rectangle 3">
            <a:extLst/>
          </p:cNvPr>
          <p:cNvSpPr/>
          <p:nvPr/>
        </p:nvSpPr>
        <p:spPr bwMode="auto">
          <a:xfrm>
            <a:off x="8329331" y="3628115"/>
            <a:ext cx="2365039" cy="2163085"/>
          </a:xfrm>
          <a:prstGeom prst="rect">
            <a:avLst/>
          </a:prstGeom>
          <a:solidFill>
            <a:srgbClr val="0070C0"/>
          </a:solidFill>
          <a:ln>
            <a:noFill/>
          </a:ln>
          <a:effectLst/>
          <a:extLst/>
        </p:spPr>
        <p:txBody>
          <a:bodyPr lIns="33841" tIns="17110" rIns="33841" bIns="17110"/>
          <a:lstStyle/>
          <a:p>
            <a:pPr algn="ctr" eaLnBrk="1" hangingPunct="1">
              <a:defRPr/>
            </a:pPr>
            <a:r>
              <a:rPr lang="en-US" sz="1800" b="1" dirty="0">
                <a:solidFill>
                  <a:schemeClr val="bg1"/>
                </a:solidFill>
                <a:latin typeface="+mj-lt"/>
                <a:ea typeface="Heiti SC Light" charset="0"/>
                <a:cs typeface="Heiti SC Light" charset="0"/>
                <a:sym typeface="Gill Sans" charset="0"/>
              </a:rPr>
              <a:t>1,022 Companies</a:t>
            </a:r>
          </a:p>
          <a:p>
            <a:pPr algn="ctr" eaLnBrk="1" hangingPunct="1">
              <a:defRPr/>
            </a:pPr>
            <a:r>
              <a:rPr lang="en-US" sz="1800" b="1" dirty="0">
                <a:solidFill>
                  <a:schemeClr val="bg1"/>
                </a:solidFill>
                <a:latin typeface="+mj-lt"/>
                <a:ea typeface="Heiti SC Light" charset="0"/>
                <a:cs typeface="Heiti SC Light" charset="0"/>
                <a:sym typeface="Gill Sans" charset="0"/>
              </a:rPr>
              <a:t>1,281 Employees</a:t>
            </a:r>
          </a:p>
          <a:p>
            <a:pPr algn="ctr" eaLnBrk="1" hangingPunct="1">
              <a:defRPr/>
            </a:pPr>
            <a:r>
              <a:rPr lang="en-US" sz="1800" b="1" dirty="0">
                <a:solidFill>
                  <a:schemeClr val="bg1"/>
                </a:solidFill>
                <a:latin typeface="+mj-lt"/>
                <a:ea typeface="Heiti SC Light" charset="0"/>
                <a:cs typeface="Heiti SC Light" charset="0"/>
                <a:sym typeface="Gill Sans" charset="0"/>
              </a:rPr>
              <a:t>100+ Countries</a:t>
            </a:r>
          </a:p>
          <a:p>
            <a:pPr algn="ctr" eaLnBrk="1" hangingPunct="1">
              <a:defRPr/>
            </a:pPr>
            <a:endParaRPr lang="en-US" sz="1800" b="1" dirty="0">
              <a:solidFill>
                <a:schemeClr val="bg1"/>
              </a:solidFill>
              <a:latin typeface="+mj-lt"/>
              <a:ea typeface="Heiti SC Light" charset="0"/>
              <a:cs typeface="Heiti SC Light" charset="0"/>
              <a:sym typeface="Gill Sans" charset="0"/>
            </a:endParaRPr>
          </a:p>
          <a:p>
            <a:pPr algn="ctr" eaLnBrk="1" hangingPunct="1">
              <a:defRPr/>
            </a:pPr>
            <a:r>
              <a:rPr lang="en-US" sz="1800" b="1" dirty="0">
                <a:solidFill>
                  <a:schemeClr val="bg1"/>
                </a:solidFill>
                <a:latin typeface="+mj-lt"/>
                <a:ea typeface="Heiti SC Light" charset="0"/>
                <a:cs typeface="Heiti SC Light" charset="0"/>
                <a:sym typeface="Gill Sans" charset="0"/>
              </a:rPr>
              <a:t>Dues: $599  </a:t>
            </a:r>
          </a:p>
          <a:p>
            <a:pPr algn="ctr" eaLnBrk="1" hangingPunct="1">
              <a:spcBef>
                <a:spcPts val="600"/>
              </a:spcBef>
              <a:defRPr/>
            </a:pPr>
            <a:r>
              <a:rPr lang="en-US" sz="1400" b="1" dirty="0">
                <a:solidFill>
                  <a:schemeClr val="bg1"/>
                </a:solidFill>
                <a:latin typeface="+mj-lt"/>
                <a:ea typeface="Heiti SC Light" charset="0"/>
                <a:cs typeface="Heiti SC Light" charset="0"/>
                <a:sym typeface="Gill Sans" charset="0"/>
              </a:rPr>
              <a:t>Provide products, services &amp; information to agencies</a:t>
            </a:r>
          </a:p>
          <a:p>
            <a:pPr algn="ctr" eaLnBrk="1" hangingPunct="1">
              <a:defRPr/>
            </a:pPr>
            <a:endParaRPr lang="en-US" sz="1100" b="1" dirty="0">
              <a:solidFill>
                <a:srgbClr val="000000"/>
              </a:solidFill>
              <a:latin typeface="+mj-lt"/>
              <a:ea typeface="Heiti SC Light" charset="0"/>
              <a:cs typeface="Heiti SC Light" charset="0"/>
              <a:sym typeface="Gill Sans" charset="0"/>
            </a:endParaRPr>
          </a:p>
        </p:txBody>
      </p:sp>
      <p:sp>
        <p:nvSpPr>
          <p:cNvPr id="5" name="Rounded Rectangle 4">
            <a:extLst/>
          </p:cNvPr>
          <p:cNvSpPr/>
          <p:nvPr/>
        </p:nvSpPr>
        <p:spPr bwMode="auto">
          <a:xfrm>
            <a:off x="3489712" y="1189446"/>
            <a:ext cx="7182918" cy="1165205"/>
          </a:xfrm>
          <a:prstGeom prst="rect">
            <a:avLst/>
          </a:prstGeom>
          <a:solidFill>
            <a:srgbClr val="0070C0"/>
          </a:solidFill>
          <a:ln>
            <a:noFill/>
          </a:ln>
          <a:effectLst/>
          <a:extLst/>
        </p:spPr>
        <p:txBody>
          <a:bodyPr lIns="33841" tIns="17110" rIns="33841" bIns="17110"/>
          <a:lstStyle/>
          <a:p>
            <a:pPr algn="ctr" eaLnBrk="1" hangingPunct="1">
              <a:defRPr/>
            </a:pPr>
            <a:endParaRPr lang="en-US" sz="800" b="1" dirty="0">
              <a:solidFill>
                <a:schemeClr val="bg1"/>
              </a:solidFill>
              <a:latin typeface="Gill Sans" charset="0"/>
              <a:ea typeface="Heiti SC Light" charset="0"/>
              <a:cs typeface="Heiti SC Light" charset="0"/>
              <a:sym typeface="Gill Sans" charset="0"/>
            </a:endParaRPr>
          </a:p>
          <a:p>
            <a:pPr algn="ctr" eaLnBrk="1" hangingPunct="1">
              <a:defRPr/>
            </a:pPr>
            <a:endParaRPr lang="en-US" sz="800" b="1" dirty="0">
              <a:solidFill>
                <a:schemeClr val="bg1"/>
              </a:solidFill>
              <a:latin typeface="Gill Sans" charset="0"/>
              <a:ea typeface="Heiti SC Light" charset="0"/>
              <a:cs typeface="Heiti SC Light" charset="0"/>
              <a:sym typeface="Gill Sans" charset="0"/>
            </a:endParaRPr>
          </a:p>
        </p:txBody>
      </p:sp>
      <p:sp>
        <p:nvSpPr>
          <p:cNvPr id="6" name="Rounded Rectangle 12"/>
          <p:cNvSpPr>
            <a:spLocks noChangeArrowheads="1"/>
          </p:cNvSpPr>
          <p:nvPr/>
        </p:nvSpPr>
        <p:spPr bwMode="auto">
          <a:xfrm>
            <a:off x="8320121" y="2790430"/>
            <a:ext cx="2374249" cy="795119"/>
          </a:xfrm>
          <a:prstGeom prst="rect">
            <a:avLst/>
          </a:prstGeom>
          <a:solidFill>
            <a:schemeClr val="tx1">
              <a:lumMod val="65000"/>
              <a:lumOff val="35000"/>
            </a:schemeClr>
          </a:solidFill>
          <a:ln>
            <a:noFill/>
          </a:ln>
          <a:extLst/>
        </p:spPr>
        <p:txBody>
          <a:bodyPr lIns="33841" tIns="17110" rIns="33841" bIns="17110" anchor="ct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800" b="1" u="sng" dirty="0">
                <a:solidFill>
                  <a:srgbClr val="FFFFFF"/>
                </a:solidFill>
                <a:latin typeface="+mj-lt"/>
                <a:ea typeface="Heiti SC Light" pitchFamily="-128" charset="-122"/>
                <a:sym typeface="Gill Sans" pitchFamily="-128" charset="0"/>
              </a:rPr>
              <a:t>Travel Suppliers</a:t>
            </a:r>
          </a:p>
        </p:txBody>
      </p:sp>
      <p:sp>
        <p:nvSpPr>
          <p:cNvPr id="7" name="Rounded Rectangle 13"/>
          <p:cNvSpPr>
            <a:spLocks noChangeArrowheads="1"/>
          </p:cNvSpPr>
          <p:nvPr/>
        </p:nvSpPr>
        <p:spPr bwMode="auto">
          <a:xfrm>
            <a:off x="5922827" y="2790430"/>
            <a:ext cx="2310548" cy="795891"/>
          </a:xfrm>
          <a:prstGeom prst="rect">
            <a:avLst/>
          </a:prstGeom>
          <a:solidFill>
            <a:schemeClr val="tx1">
              <a:lumMod val="65000"/>
              <a:lumOff val="35000"/>
            </a:schemeClr>
          </a:solidFill>
          <a:ln>
            <a:noFill/>
          </a:ln>
          <a:extLst/>
        </p:spPr>
        <p:txBody>
          <a:bodyPr lIns="33841" tIns="17110" rIns="33841" bIns="17110" anchor="ct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a:spcBef>
                <a:spcPct val="0"/>
              </a:spcBef>
              <a:buClrTx/>
              <a:buSzTx/>
              <a:buNone/>
            </a:pPr>
            <a:r>
              <a:rPr lang="en-US" altLang="en-US" sz="1800" b="1" u="sng" dirty="0">
                <a:solidFill>
                  <a:srgbClr val="FFFFFF"/>
                </a:solidFill>
                <a:latin typeface="+mj-lt"/>
                <a:ea typeface="Heiti SC Light" pitchFamily="-128" charset="-122"/>
                <a:sym typeface="Gill Sans" pitchFamily="-128" charset="0"/>
              </a:rPr>
              <a:t>Independents</a:t>
            </a:r>
          </a:p>
        </p:txBody>
      </p:sp>
      <p:sp>
        <p:nvSpPr>
          <p:cNvPr id="8" name="Rounded Rectangle 7">
            <a:extLst/>
          </p:cNvPr>
          <p:cNvSpPr/>
          <p:nvPr/>
        </p:nvSpPr>
        <p:spPr bwMode="auto">
          <a:xfrm>
            <a:off x="5925897" y="3628115"/>
            <a:ext cx="2310549" cy="1743985"/>
          </a:xfrm>
          <a:prstGeom prst="rect">
            <a:avLst/>
          </a:prstGeom>
          <a:solidFill>
            <a:srgbClr val="0070C0"/>
          </a:solidFill>
          <a:ln>
            <a:noFill/>
          </a:ln>
          <a:effectLst/>
          <a:extLst/>
        </p:spPr>
        <p:txBody>
          <a:bodyPr lIns="33841" tIns="17110" rIns="33841" bIns="17110"/>
          <a:lstStyle/>
          <a:p>
            <a:pPr algn="ctr" eaLnBrk="1" hangingPunct="1">
              <a:defRPr/>
            </a:pPr>
            <a:r>
              <a:rPr lang="en-US" sz="1800" b="1" dirty="0">
                <a:solidFill>
                  <a:schemeClr val="bg1"/>
                </a:solidFill>
                <a:latin typeface="+mj-lt"/>
                <a:ea typeface="Heiti SC Light" charset="0"/>
                <a:cs typeface="Heiti SC Light" charset="0"/>
                <a:sym typeface="Gill Sans" charset="0"/>
              </a:rPr>
              <a:t>533 Individual Agents</a:t>
            </a:r>
          </a:p>
          <a:p>
            <a:pPr algn="ctr" eaLnBrk="1" hangingPunct="1">
              <a:defRPr/>
            </a:pPr>
            <a:endParaRPr lang="en-US" sz="1800" b="1" dirty="0">
              <a:solidFill>
                <a:schemeClr val="bg1"/>
              </a:solidFill>
              <a:latin typeface="+mj-lt"/>
              <a:ea typeface="Heiti SC Light" charset="0"/>
              <a:cs typeface="Heiti SC Light" charset="0"/>
              <a:sym typeface="Gill Sans" charset="0"/>
            </a:endParaRPr>
          </a:p>
          <a:p>
            <a:pPr algn="ctr" eaLnBrk="1" hangingPunct="1">
              <a:defRPr/>
            </a:pPr>
            <a:r>
              <a:rPr lang="en-US" sz="1500" b="1" dirty="0">
                <a:solidFill>
                  <a:schemeClr val="bg1"/>
                </a:solidFill>
                <a:latin typeface="+mj-lt"/>
                <a:ea typeface="Heiti SC Light" charset="0"/>
                <a:cs typeface="Heiti SC Light" charset="0"/>
                <a:sym typeface="Gill Sans" charset="0"/>
              </a:rPr>
              <a:t>Affiliated with ASTA Agency Member/Active NACTA Member</a:t>
            </a:r>
            <a:endParaRPr lang="en-US" sz="1500" b="1" dirty="0">
              <a:solidFill>
                <a:srgbClr val="000000"/>
              </a:solidFill>
              <a:latin typeface="+mj-lt"/>
              <a:ea typeface="Heiti SC Light" charset="0"/>
              <a:cs typeface="Heiti SC Light" charset="0"/>
              <a:sym typeface="Gill Sans" charset="0"/>
            </a:endParaRPr>
          </a:p>
        </p:txBody>
      </p:sp>
      <p:sp>
        <p:nvSpPr>
          <p:cNvPr id="9" name="Rectangle 9"/>
          <p:cNvSpPr>
            <a:spLocks noChangeArrowheads="1"/>
          </p:cNvSpPr>
          <p:nvPr/>
        </p:nvSpPr>
        <p:spPr bwMode="auto">
          <a:xfrm>
            <a:off x="5776181" y="1607534"/>
            <a:ext cx="3815494"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spcBef>
                <a:spcPct val="0"/>
              </a:spcBef>
              <a:buClrTx/>
              <a:buSzTx/>
              <a:buNone/>
            </a:pPr>
            <a:r>
              <a:rPr lang="en-US" altLang="en-US" sz="1800" b="1" dirty="0">
                <a:solidFill>
                  <a:srgbClr val="92D050"/>
                </a:solidFill>
                <a:latin typeface="+mj-lt"/>
                <a:ea typeface="Heiti SC Light" pitchFamily="-128" charset="-122"/>
                <a:sym typeface="Gill Sans" pitchFamily="-128" charset="0"/>
              </a:rPr>
              <a:t>Annual Sales &gt; $50 Million</a:t>
            </a:r>
          </a:p>
        </p:txBody>
      </p:sp>
      <p:sp>
        <p:nvSpPr>
          <p:cNvPr id="10" name="Rounded Rectangle 1"/>
          <p:cNvSpPr>
            <a:spLocks noChangeArrowheads="1"/>
          </p:cNvSpPr>
          <p:nvPr/>
        </p:nvSpPr>
        <p:spPr bwMode="auto">
          <a:xfrm>
            <a:off x="3535513" y="2790430"/>
            <a:ext cx="2300569" cy="795891"/>
          </a:xfrm>
          <a:prstGeom prst="rect">
            <a:avLst/>
          </a:prstGeom>
          <a:solidFill>
            <a:schemeClr val="tx1">
              <a:lumMod val="65000"/>
              <a:lumOff val="35000"/>
            </a:schemeClr>
          </a:solidFill>
          <a:ln>
            <a:noFill/>
          </a:ln>
          <a:extLst/>
        </p:spPr>
        <p:txBody>
          <a:bodyPr lIns="33841" tIns="17110" rIns="33841" bIns="17110" anchor="ct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a:spcBef>
                <a:spcPct val="0"/>
              </a:spcBef>
              <a:buClrTx/>
              <a:buSzTx/>
              <a:buNone/>
            </a:pPr>
            <a:r>
              <a:rPr lang="en-US" altLang="en-US" sz="1800" b="1" u="sng" dirty="0">
                <a:solidFill>
                  <a:srgbClr val="FFFFFF"/>
                </a:solidFill>
                <a:latin typeface="+mj-lt"/>
                <a:ea typeface="Heiti SC Light" pitchFamily="-128" charset="-122"/>
                <a:sym typeface="Gill Sans" pitchFamily="-128" charset="0"/>
              </a:rPr>
              <a:t>Travel Agencies</a:t>
            </a:r>
          </a:p>
        </p:txBody>
      </p:sp>
      <p:sp>
        <p:nvSpPr>
          <p:cNvPr id="11" name="Rounded Rectangle 3"/>
          <p:cNvSpPr>
            <a:spLocks noChangeArrowheads="1"/>
          </p:cNvSpPr>
          <p:nvPr/>
        </p:nvSpPr>
        <p:spPr bwMode="auto">
          <a:xfrm>
            <a:off x="1138219" y="2790430"/>
            <a:ext cx="2310549" cy="795119"/>
          </a:xfrm>
          <a:prstGeom prst="rect">
            <a:avLst/>
          </a:prstGeom>
          <a:solidFill>
            <a:schemeClr val="tx1">
              <a:lumMod val="65000"/>
              <a:lumOff val="35000"/>
            </a:schemeClr>
          </a:solidFill>
          <a:ln>
            <a:noFill/>
          </a:ln>
          <a:extLst/>
        </p:spPr>
        <p:txBody>
          <a:bodyPr lIns="33841" tIns="17110" rIns="33841" bIns="17110" anchor="ct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800" b="1" u="sng" dirty="0">
                <a:solidFill>
                  <a:srgbClr val="FFFFFF"/>
                </a:solidFill>
                <a:latin typeface="+mj-lt"/>
                <a:ea typeface="Heiti SC Light" pitchFamily="-128" charset="-122"/>
                <a:sym typeface="Gill Sans" pitchFamily="-128" charset="0"/>
              </a:rPr>
              <a:t>Premium Travel Agencies</a:t>
            </a:r>
          </a:p>
        </p:txBody>
      </p:sp>
      <p:sp>
        <p:nvSpPr>
          <p:cNvPr id="12" name="Rounded Rectangle 11">
            <a:extLst/>
          </p:cNvPr>
          <p:cNvSpPr/>
          <p:nvPr/>
        </p:nvSpPr>
        <p:spPr bwMode="auto">
          <a:xfrm>
            <a:off x="3532443" y="3628115"/>
            <a:ext cx="2309779" cy="1385096"/>
          </a:xfrm>
          <a:prstGeom prst="rect">
            <a:avLst/>
          </a:prstGeom>
          <a:solidFill>
            <a:srgbClr val="0070C0"/>
          </a:solidFill>
          <a:ln>
            <a:noFill/>
          </a:ln>
          <a:effectLst/>
          <a:extLst/>
        </p:spPr>
        <p:txBody>
          <a:bodyPr lIns="33841" tIns="17110" rIns="33841" bIns="17110"/>
          <a:lstStyle/>
          <a:p>
            <a:pPr algn="ctr" eaLnBrk="1" hangingPunct="1">
              <a:defRPr/>
            </a:pPr>
            <a:r>
              <a:rPr lang="en-US" sz="1800" b="1" dirty="0">
                <a:solidFill>
                  <a:schemeClr val="bg1"/>
                </a:solidFill>
                <a:latin typeface="+mj-lt"/>
                <a:ea typeface="Heiti SC Light" charset="0"/>
                <a:cs typeface="Heiti SC Light" charset="0"/>
                <a:sym typeface="Gill Sans" charset="0"/>
              </a:rPr>
              <a:t>1,889 Companies</a:t>
            </a:r>
          </a:p>
          <a:p>
            <a:pPr algn="ctr" eaLnBrk="1" hangingPunct="1">
              <a:defRPr/>
            </a:pPr>
            <a:r>
              <a:rPr lang="en-US" sz="1800" b="1" dirty="0">
                <a:solidFill>
                  <a:schemeClr val="bg1"/>
                </a:solidFill>
                <a:latin typeface="+mj-lt"/>
                <a:ea typeface="Heiti SC Light" charset="0"/>
                <a:cs typeface="Heiti SC Light" charset="0"/>
                <a:sym typeface="Gill Sans" charset="0"/>
              </a:rPr>
              <a:t>3,178 Employees</a:t>
            </a:r>
          </a:p>
          <a:p>
            <a:pPr algn="ctr" eaLnBrk="1" hangingPunct="1">
              <a:defRPr/>
            </a:pPr>
            <a:endParaRPr lang="en-US" sz="1800" b="1" dirty="0">
              <a:solidFill>
                <a:schemeClr val="bg1"/>
              </a:solidFill>
              <a:latin typeface="+mj-lt"/>
              <a:ea typeface="Heiti SC Light" charset="0"/>
              <a:cs typeface="Heiti SC Light" charset="0"/>
              <a:sym typeface="Gill Sans" charset="0"/>
            </a:endParaRPr>
          </a:p>
          <a:p>
            <a:pPr algn="ctr">
              <a:defRPr/>
            </a:pPr>
            <a:r>
              <a:rPr lang="en-US" sz="1600" b="1" dirty="0">
                <a:solidFill>
                  <a:srgbClr val="92D050"/>
                </a:solidFill>
                <a:ea typeface="Heiti SC Light" charset="0"/>
                <a:cs typeface="Heiti SC Light" charset="0"/>
                <a:sym typeface="Gill Sans" charset="0"/>
              </a:rPr>
              <a:t>Up to $5 Million</a:t>
            </a:r>
          </a:p>
        </p:txBody>
      </p:sp>
      <p:sp>
        <p:nvSpPr>
          <p:cNvPr id="13" name="Rounded Rectangle 12">
            <a:extLst/>
          </p:cNvPr>
          <p:cNvSpPr/>
          <p:nvPr/>
        </p:nvSpPr>
        <p:spPr bwMode="auto">
          <a:xfrm>
            <a:off x="1138219" y="3628115"/>
            <a:ext cx="2310549" cy="1385096"/>
          </a:xfrm>
          <a:prstGeom prst="rect">
            <a:avLst/>
          </a:prstGeom>
          <a:solidFill>
            <a:srgbClr val="0070C0"/>
          </a:solidFill>
          <a:ln>
            <a:noFill/>
          </a:ln>
          <a:effectLst/>
          <a:extLst/>
        </p:spPr>
        <p:txBody>
          <a:bodyPr lIns="33841" tIns="17110" rIns="33841" bIns="17110"/>
          <a:lstStyle/>
          <a:p>
            <a:pPr algn="ctr" eaLnBrk="1" hangingPunct="1">
              <a:defRPr/>
            </a:pPr>
            <a:r>
              <a:rPr lang="en-US" sz="1800" b="1" dirty="0">
                <a:solidFill>
                  <a:schemeClr val="bg1"/>
                </a:solidFill>
                <a:latin typeface="Gill Sans" charset="0"/>
                <a:ea typeface="Heiti SC Light" charset="0"/>
                <a:cs typeface="Heiti SC Light" charset="0"/>
                <a:sym typeface="Gill Sans" charset="0"/>
              </a:rPr>
              <a:t>147 Companies</a:t>
            </a:r>
          </a:p>
          <a:p>
            <a:pPr algn="ctr" eaLnBrk="1" hangingPunct="1">
              <a:defRPr/>
            </a:pPr>
            <a:r>
              <a:rPr lang="en-US" sz="1800" b="1" dirty="0">
                <a:solidFill>
                  <a:schemeClr val="bg1"/>
                </a:solidFill>
                <a:latin typeface="Gill Sans" charset="0"/>
                <a:ea typeface="Heiti SC Light" charset="0"/>
                <a:cs typeface="Heiti SC Light" charset="0"/>
                <a:sym typeface="Gill Sans" charset="0"/>
              </a:rPr>
              <a:t>3,952 Employees</a:t>
            </a:r>
          </a:p>
          <a:p>
            <a:pPr algn="ctr" eaLnBrk="1" hangingPunct="1">
              <a:defRPr/>
            </a:pPr>
            <a:endParaRPr lang="en-US" sz="1800" b="1" dirty="0">
              <a:solidFill>
                <a:schemeClr val="bg1"/>
              </a:solidFill>
              <a:latin typeface="Gill Sans" charset="0"/>
              <a:ea typeface="Heiti SC Light" charset="0"/>
              <a:cs typeface="Heiti SC Light" charset="0"/>
              <a:sym typeface="Gill Sans" charset="0"/>
            </a:endParaRPr>
          </a:p>
          <a:p>
            <a:pPr algn="ctr" eaLnBrk="1" hangingPunct="1">
              <a:defRPr/>
            </a:pPr>
            <a:r>
              <a:rPr lang="en-US" sz="1600" b="1" dirty="0">
                <a:solidFill>
                  <a:srgbClr val="92D050"/>
                </a:solidFill>
                <a:ea typeface="Heiti SC Light" charset="0"/>
                <a:cs typeface="Heiti SC Light" charset="0"/>
                <a:sym typeface="Gill Sans" charset="0"/>
              </a:rPr>
              <a:t> $5 Million to $50 Million</a:t>
            </a:r>
          </a:p>
        </p:txBody>
      </p:sp>
      <p:sp>
        <p:nvSpPr>
          <p:cNvPr id="14" name="Rounded Rectangle 3"/>
          <p:cNvSpPr>
            <a:spLocks noChangeArrowheads="1"/>
          </p:cNvSpPr>
          <p:nvPr/>
        </p:nvSpPr>
        <p:spPr bwMode="auto">
          <a:xfrm>
            <a:off x="1136433" y="1190882"/>
            <a:ext cx="2310549" cy="1165205"/>
          </a:xfrm>
          <a:prstGeom prst="rect">
            <a:avLst/>
          </a:prstGeom>
          <a:solidFill>
            <a:schemeClr val="tx1">
              <a:lumMod val="65000"/>
              <a:lumOff val="35000"/>
            </a:schemeClr>
          </a:solidFill>
          <a:ln>
            <a:noFill/>
          </a:ln>
          <a:extLst/>
        </p:spPr>
        <p:txBody>
          <a:bodyPr lIns="33841" tIns="17110" rIns="33841" bIns="17110" anchor="ct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2000" b="1" dirty="0">
                <a:solidFill>
                  <a:srgbClr val="FFFFFF"/>
                </a:solidFill>
                <a:latin typeface="+mj-lt"/>
                <a:ea typeface="Heiti SC Light" pitchFamily="-128" charset="-122"/>
                <a:sym typeface="Gill Sans" pitchFamily="-128" charset="0"/>
              </a:rPr>
              <a:t>Corporate Advisory Council</a:t>
            </a:r>
          </a:p>
        </p:txBody>
      </p:sp>
      <p:sp>
        <p:nvSpPr>
          <p:cNvPr id="15" name="Rectangle 7"/>
          <p:cNvSpPr>
            <a:spLocks noChangeArrowheads="1"/>
          </p:cNvSpPr>
          <p:nvPr/>
        </p:nvSpPr>
        <p:spPr bwMode="auto">
          <a:xfrm>
            <a:off x="4384959" y="1452112"/>
            <a:ext cx="2423977" cy="58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a:t>
            </a:r>
          </a:p>
          <a:p>
            <a:pPr algn="ctr" eaLnBrk="1" hangingPunct="1">
              <a:spcBef>
                <a:spcPct val="0"/>
              </a:spcBef>
              <a:buClrTx/>
              <a:buSzTx/>
              <a:buFontTx/>
              <a:buNone/>
            </a:pPr>
            <a:r>
              <a:rPr lang="en-US" altLang="en-US" sz="1200" b="1" dirty="0">
                <a:solidFill>
                  <a:schemeClr val="bg1"/>
                </a:solidFill>
                <a:latin typeface="Gill Sans" pitchFamily="-128" charset="0"/>
                <a:ea typeface="Heiti SC Light" pitchFamily="-128" charset="-122"/>
                <a:sym typeface="Gill Sans" pitchFamily="-128" charset="0"/>
              </a:rPr>
              <a:t> </a:t>
            </a:r>
          </a:p>
        </p:txBody>
      </p:sp>
      <p:sp>
        <p:nvSpPr>
          <p:cNvPr id="16" name="Rectangle 8"/>
          <p:cNvSpPr>
            <a:spLocks noChangeArrowheads="1"/>
          </p:cNvSpPr>
          <p:nvPr/>
        </p:nvSpPr>
        <p:spPr bwMode="auto">
          <a:xfrm>
            <a:off x="4106608" y="1293107"/>
            <a:ext cx="1819289" cy="95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3841" tIns="17110" rIns="33841" bIns="17110">
            <a:spAutoFit/>
          </a:bodyPr>
          <a:lstStyle>
            <a:lvl1pPr>
              <a:spcBef>
                <a:spcPts val="3600"/>
              </a:spcBef>
              <a:buClr>
                <a:srgbClr val="FFFFFF"/>
              </a:buClr>
              <a:buSzPct val="171000"/>
              <a:buFont typeface="Gotham Medium" pitchFamily="-128" charset="0"/>
              <a:buChar char="•"/>
              <a:defRPr sz="5600">
                <a:solidFill>
                  <a:schemeClr val="tx1"/>
                </a:solidFill>
                <a:latin typeface="Gotham Medium" pitchFamily="-128" charset="0"/>
                <a:ea typeface="Heiti SC Medium" pitchFamily="-128" charset="-122"/>
                <a:sym typeface="Gotham Medium" pitchFamily="-128" charset="0"/>
              </a:defRPr>
            </a:lvl1pPr>
            <a:lvl2pPr marL="742950" indent="-28575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2pPr>
            <a:lvl3pPr marL="11430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3pPr>
            <a:lvl4pPr marL="16002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4pPr>
            <a:lvl5pPr marL="2057400" indent="-228600">
              <a:spcBef>
                <a:spcPts val="3600"/>
              </a:spcBef>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5pPr>
            <a:lvl6pPr marL="25146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6pPr>
            <a:lvl7pPr marL="29718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7pPr>
            <a:lvl8pPr marL="34290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8pPr>
            <a:lvl9pPr marL="3886200" indent="-228600" eaLnBrk="0" fontAlgn="base" hangingPunct="0">
              <a:spcBef>
                <a:spcPts val="3600"/>
              </a:spcBef>
              <a:spcAft>
                <a:spcPct val="0"/>
              </a:spcAft>
              <a:buClr>
                <a:srgbClr val="FFFFFF"/>
              </a:buClr>
              <a:buSzPct val="171000"/>
              <a:buFont typeface="Gotham Medium" pitchFamily="-128" charset="0"/>
              <a:buChar char="•"/>
              <a:defRPr sz="4000">
                <a:solidFill>
                  <a:schemeClr val="tx1"/>
                </a:solidFill>
                <a:latin typeface="Gotham Medium" pitchFamily="-128" charset="0"/>
                <a:ea typeface="Heiti SC Medium" pitchFamily="-128" charset="-122"/>
                <a:sym typeface="Gotham Medium" pitchFamily="-128" charset="0"/>
              </a:defRPr>
            </a:lvl9pPr>
          </a:lstStyle>
          <a:p>
            <a:pPr eaLnBrk="1" hangingPunct="1">
              <a:spcBef>
                <a:spcPct val="0"/>
              </a:spcBef>
              <a:buClrTx/>
              <a:buSzTx/>
              <a:buFontTx/>
              <a:buNone/>
            </a:pPr>
            <a:r>
              <a:rPr lang="en-US" altLang="en-US" sz="2000" b="1" dirty="0">
                <a:solidFill>
                  <a:schemeClr val="bg1"/>
                </a:solidFill>
                <a:latin typeface="+mj-lt"/>
                <a:ea typeface="Heiti SC Light" pitchFamily="-128" charset="-122"/>
                <a:sym typeface="Gill Sans" pitchFamily="-128" charset="0"/>
              </a:rPr>
              <a:t>28 Agency</a:t>
            </a:r>
          </a:p>
          <a:p>
            <a:pPr eaLnBrk="1" hangingPunct="1">
              <a:spcBef>
                <a:spcPct val="0"/>
              </a:spcBef>
              <a:buClrTx/>
              <a:buSzTx/>
              <a:buFontTx/>
              <a:buNone/>
            </a:pPr>
            <a:r>
              <a:rPr lang="en-US" altLang="en-US" sz="2000" b="1" dirty="0">
                <a:solidFill>
                  <a:schemeClr val="bg1"/>
                </a:solidFill>
                <a:latin typeface="+mj-lt"/>
                <a:ea typeface="Heiti SC Light" pitchFamily="-128" charset="-122"/>
                <a:sym typeface="Gill Sans" pitchFamily="-128" charset="0"/>
              </a:rPr>
              <a:t>7 Consortia</a:t>
            </a:r>
          </a:p>
          <a:p>
            <a:pPr eaLnBrk="1" hangingPunct="1">
              <a:spcBef>
                <a:spcPct val="0"/>
              </a:spcBef>
              <a:buClrTx/>
              <a:buSzTx/>
              <a:buFontTx/>
              <a:buNone/>
            </a:pPr>
            <a:r>
              <a:rPr lang="en-US" altLang="en-US" sz="2000" b="1" dirty="0">
                <a:solidFill>
                  <a:schemeClr val="bg1"/>
                </a:solidFill>
                <a:latin typeface="+mj-lt"/>
                <a:ea typeface="Heiti SC Light" pitchFamily="-128" charset="-122"/>
                <a:sym typeface="Gill Sans" pitchFamily="-128" charset="0"/>
              </a:rPr>
              <a:t> 9 Supplier</a:t>
            </a:r>
          </a:p>
        </p:txBody>
      </p:sp>
    </p:spTree>
    <p:extLst>
      <p:ext uri="{BB962C8B-B14F-4D97-AF65-F5344CB8AC3E}">
        <p14:creationId xmlns:p14="http://schemas.microsoft.com/office/powerpoint/2010/main" val="85244781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978" y="2597500"/>
            <a:ext cx="5954869" cy="1169281"/>
          </a:xfrm>
        </p:spPr>
        <p:txBody>
          <a:bodyPr>
            <a:noAutofit/>
          </a:bodyPr>
          <a:lstStyle/>
          <a:p>
            <a:pPr algn="ctr">
              <a:defRPr/>
            </a:pPr>
            <a:r>
              <a:rPr lang="en-US" sz="4800" dirty="0"/>
              <a:t>ASTA Destination Expo</a:t>
            </a:r>
            <a:br>
              <a:rPr lang="en-US" sz="4800" dirty="0"/>
            </a:br>
            <a:r>
              <a:rPr lang="en-US" sz="3600" b="0" dirty="0"/>
              <a:t>Nairobi, Kenya – Feb 2017</a:t>
            </a:r>
            <a:r>
              <a:rPr lang="en-US" sz="4800" dirty="0"/>
              <a:t/>
            </a:r>
            <a:br>
              <a:rPr lang="en-US" sz="4800" dirty="0"/>
            </a:br>
            <a:r>
              <a:rPr lang="en-US" sz="4800" dirty="0"/>
              <a:t> </a:t>
            </a:r>
            <a:endParaRPr lang="en-US" sz="4800" dirty="0">
              <a:solidFill>
                <a:srgbClr val="0070C0"/>
              </a:solidFill>
            </a:endParaRPr>
          </a:p>
        </p:txBody>
      </p:sp>
      <p:sp>
        <p:nvSpPr>
          <p:cNvPr id="16" name="Rectangle 15">
            <a:extLst>
              <a:ext uri="{FF2B5EF4-FFF2-40B4-BE49-F238E27FC236}">
                <a16:creationId xmlns:a16="http://schemas.microsoft.com/office/drawing/2014/main" xmlns="" id="{28C39478-361E-408A-A196-0B38D6E62667}"/>
              </a:ext>
            </a:extLst>
          </p:cNvPr>
          <p:cNvSpPr/>
          <p:nvPr/>
        </p:nvSpPr>
        <p:spPr>
          <a:xfrm flipH="1">
            <a:off x="1" y="6751927"/>
            <a:ext cx="12188825" cy="1391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8885"/>
            <a:endParaRPr lang="en-US" dirty="0">
              <a:solidFill>
                <a:prstClr val="white"/>
              </a:solidFill>
            </a:endParaRPr>
          </a:p>
        </p:txBody>
      </p:sp>
      <p:pic>
        <p:nvPicPr>
          <p:cNvPr id="6" name="Picture 5">
            <a:extLst>
              <a:ext uri="{FF2B5EF4-FFF2-40B4-BE49-F238E27FC236}">
                <a16:creationId xmlns:a16="http://schemas.microsoft.com/office/drawing/2014/main" xmlns="" id="{A528475D-FEFC-43F0-B2D1-839E728305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6978" y="182881"/>
            <a:ext cx="5031238" cy="1852317"/>
          </a:xfrm>
          <a:prstGeom prst="rect">
            <a:avLst/>
          </a:prstGeom>
        </p:spPr>
      </p:pic>
      <p:pic>
        <p:nvPicPr>
          <p:cNvPr id="8" name="Picture 7">
            <a:extLst>
              <a:ext uri="{FF2B5EF4-FFF2-40B4-BE49-F238E27FC236}">
                <a16:creationId xmlns:a16="http://schemas.microsoft.com/office/drawing/2014/main" xmlns="" id="{3D50C8E9-7143-4736-99CE-36FE865D6E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48216" y="182880"/>
            <a:ext cx="4040610" cy="1852319"/>
          </a:xfrm>
          <a:prstGeom prst="rect">
            <a:avLst/>
          </a:prstGeom>
        </p:spPr>
      </p:pic>
      <p:pic>
        <p:nvPicPr>
          <p:cNvPr id="10" name="Picture 9">
            <a:extLst>
              <a:ext uri="{FF2B5EF4-FFF2-40B4-BE49-F238E27FC236}">
                <a16:creationId xmlns:a16="http://schemas.microsoft.com/office/drawing/2014/main" xmlns="" id="{8FB09B87-1BC4-4B79-924E-182156A828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828"/>
          <a:stretch/>
        </p:blipFill>
        <p:spPr>
          <a:xfrm>
            <a:off x="0" y="-57542"/>
            <a:ext cx="3116978" cy="2092741"/>
          </a:xfrm>
          <a:prstGeom prst="rect">
            <a:avLst/>
          </a:prstGeom>
        </p:spPr>
      </p:pic>
      <p:pic>
        <p:nvPicPr>
          <p:cNvPr id="12" name="Picture 11">
            <a:extLst>
              <a:ext uri="{FF2B5EF4-FFF2-40B4-BE49-F238E27FC236}">
                <a16:creationId xmlns:a16="http://schemas.microsoft.com/office/drawing/2014/main" xmlns="" id="{DC4751F0-C1B1-4A99-AE38-83D3804A1A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110245"/>
            <a:ext cx="6962928" cy="2671282"/>
          </a:xfrm>
          <a:prstGeom prst="rect">
            <a:avLst/>
          </a:prstGeom>
        </p:spPr>
      </p:pic>
      <p:pic>
        <p:nvPicPr>
          <p:cNvPr id="17" name="Picture 16">
            <a:extLst>
              <a:ext uri="{FF2B5EF4-FFF2-40B4-BE49-F238E27FC236}">
                <a16:creationId xmlns:a16="http://schemas.microsoft.com/office/drawing/2014/main" xmlns="" id="{28C1903A-717E-4ED1-8586-F79F5BC266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2035200"/>
            <a:ext cx="3116977" cy="2075046"/>
          </a:xfrm>
          <a:prstGeom prst="rect">
            <a:avLst/>
          </a:prstGeom>
        </p:spPr>
      </p:pic>
      <p:pic>
        <p:nvPicPr>
          <p:cNvPr id="19" name="Picture 18">
            <a:extLst>
              <a:ext uri="{FF2B5EF4-FFF2-40B4-BE49-F238E27FC236}">
                <a16:creationId xmlns:a16="http://schemas.microsoft.com/office/drawing/2014/main" xmlns="" id="{3B174ED4-BE80-43AB-BE2B-16C8C5A997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30443" y="4078301"/>
            <a:ext cx="5258383" cy="2673625"/>
          </a:xfrm>
          <a:prstGeom prst="rect">
            <a:avLst/>
          </a:prstGeom>
        </p:spPr>
      </p:pic>
      <p:pic>
        <p:nvPicPr>
          <p:cNvPr id="21" name="Picture 20">
            <a:extLst>
              <a:ext uri="{FF2B5EF4-FFF2-40B4-BE49-F238E27FC236}">
                <a16:creationId xmlns:a16="http://schemas.microsoft.com/office/drawing/2014/main" xmlns="" id="{D8D6D235-8D1D-4F22-9BF0-A30E055DE9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71847" y="2035199"/>
            <a:ext cx="3116979" cy="2075047"/>
          </a:xfrm>
          <a:prstGeom prst="rect">
            <a:avLst/>
          </a:prstGeom>
        </p:spPr>
      </p:pic>
      <p:pic>
        <p:nvPicPr>
          <p:cNvPr id="29" name="Picture 28">
            <a:extLst>
              <a:ext uri="{FF2B5EF4-FFF2-40B4-BE49-F238E27FC236}">
                <a16:creationId xmlns:a16="http://schemas.microsoft.com/office/drawing/2014/main" xmlns="" id="{B5384777-795F-4FE2-9B59-63B2A39A24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17826" y="1633397"/>
            <a:ext cx="2721936" cy="1101805"/>
          </a:xfrm>
          <a:prstGeom prst="rect">
            <a:avLst/>
          </a:prstGeom>
        </p:spPr>
      </p:pic>
      <p:sp>
        <p:nvSpPr>
          <p:cNvPr id="30" name="Rectangle 29">
            <a:extLst>
              <a:ext uri="{FF2B5EF4-FFF2-40B4-BE49-F238E27FC236}">
                <a16:creationId xmlns:a16="http://schemas.microsoft.com/office/drawing/2014/main" xmlns="" id="{35CBC759-DE01-43DA-8C40-12BDB2C79091}"/>
              </a:ext>
            </a:extLst>
          </p:cNvPr>
          <p:cNvSpPr/>
          <p:nvPr/>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31" name="Rectangle 30">
            <a:extLst>
              <a:ext uri="{FF2B5EF4-FFF2-40B4-BE49-F238E27FC236}">
                <a16:creationId xmlns:a16="http://schemas.microsoft.com/office/drawing/2014/main" xmlns="" id="{86CE1239-9408-4F6C-9680-6068AC2C932B}"/>
              </a:ext>
            </a:extLst>
          </p:cNvPr>
          <p:cNvSpPr/>
          <p:nvPr/>
        </p:nvSpPr>
        <p:spPr>
          <a:xfrm rot="16200000">
            <a:off x="6002973" y="685401"/>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spTree>
    <p:extLst>
      <p:ext uri="{BB962C8B-B14F-4D97-AF65-F5344CB8AC3E}">
        <p14:creationId xmlns:p14="http://schemas.microsoft.com/office/powerpoint/2010/main" val="5985552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8116299" y="1905455"/>
            <a:ext cx="2163383" cy="2163383"/>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2800" dirty="0"/>
          </a:p>
        </p:txBody>
      </p:sp>
      <p:sp>
        <p:nvSpPr>
          <p:cNvPr id="7" name="Oval 6"/>
          <p:cNvSpPr/>
          <p:nvPr/>
        </p:nvSpPr>
        <p:spPr>
          <a:xfrm>
            <a:off x="5952916" y="1905455"/>
            <a:ext cx="2163383" cy="2163383"/>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2800" dirty="0"/>
          </a:p>
        </p:txBody>
      </p:sp>
      <p:sp>
        <p:nvSpPr>
          <p:cNvPr id="5" name="Oval 4"/>
          <p:cNvSpPr/>
          <p:nvPr/>
        </p:nvSpPr>
        <p:spPr>
          <a:xfrm>
            <a:off x="3794348" y="1882885"/>
            <a:ext cx="2163383" cy="2163383"/>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2800" dirty="0"/>
          </a:p>
        </p:txBody>
      </p:sp>
      <p:sp>
        <p:nvSpPr>
          <p:cNvPr id="27" name="Title 26"/>
          <p:cNvSpPr>
            <a:spLocks noGrp="1"/>
          </p:cNvSpPr>
          <p:nvPr>
            <p:ph type="title"/>
          </p:nvPr>
        </p:nvSpPr>
        <p:spPr/>
        <p:txBody>
          <a:bodyPr/>
          <a:lstStyle/>
          <a:p>
            <a:r>
              <a:rPr lang="en-US" b="1" dirty="0"/>
              <a:t>ASTA Advocacy</a:t>
            </a:r>
          </a:p>
        </p:txBody>
      </p:sp>
      <p:sp>
        <p:nvSpPr>
          <p:cNvPr id="28" name="Text Placeholder 27"/>
          <p:cNvSpPr>
            <a:spLocks noGrp="1"/>
          </p:cNvSpPr>
          <p:nvPr>
            <p:ph type="body" sz="quarter" idx="11"/>
          </p:nvPr>
        </p:nvSpPr>
        <p:spPr>
          <a:xfrm>
            <a:off x="488823" y="1022089"/>
            <a:ext cx="11368880" cy="648347"/>
          </a:xfrm>
        </p:spPr>
        <p:txBody>
          <a:bodyPr/>
          <a:lstStyle/>
          <a:p>
            <a:r>
              <a:rPr lang="en-US" dirty="0"/>
              <a:t>Representing the agency community with -</a:t>
            </a:r>
          </a:p>
        </p:txBody>
      </p:sp>
      <p:sp>
        <p:nvSpPr>
          <p:cNvPr id="3" name="Oval 2"/>
          <p:cNvSpPr/>
          <p:nvPr/>
        </p:nvSpPr>
        <p:spPr>
          <a:xfrm>
            <a:off x="1627083" y="1905455"/>
            <a:ext cx="2163383" cy="2163383"/>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2800" dirty="0"/>
          </a:p>
        </p:txBody>
      </p:sp>
      <p:sp>
        <p:nvSpPr>
          <p:cNvPr id="4" name="Arc 3"/>
          <p:cNvSpPr/>
          <p:nvPr/>
        </p:nvSpPr>
        <p:spPr>
          <a:xfrm>
            <a:off x="1628212" y="1906584"/>
            <a:ext cx="2161124" cy="2161124"/>
          </a:xfrm>
          <a:prstGeom prst="arc">
            <a:avLst>
              <a:gd name="adj1" fmla="val 10766207"/>
              <a:gd name="adj2" fmla="val 0"/>
            </a:avLst>
          </a:prstGeom>
          <a:ln w="69850" cap="rnd"/>
        </p:spPr>
        <p:style>
          <a:lnRef idx="1">
            <a:schemeClr val="accent1"/>
          </a:lnRef>
          <a:fillRef idx="0">
            <a:schemeClr val="accent1"/>
          </a:fillRef>
          <a:effectRef idx="0">
            <a:schemeClr val="accent1"/>
          </a:effectRef>
          <a:fontRef idx="minor">
            <a:schemeClr val="tx1"/>
          </a:fontRef>
        </p:style>
        <p:txBody>
          <a:bodyPr lIns="91436" tIns="45719" rIns="91436" bIns="45719" rtlCol="0" anchor="ctr"/>
          <a:lstStyle/>
          <a:p>
            <a:pPr algn="ctr"/>
            <a:endParaRPr lang="en-US" sz="2800" dirty="0"/>
          </a:p>
        </p:txBody>
      </p:sp>
      <p:sp>
        <p:nvSpPr>
          <p:cNvPr id="6" name="Arc 5"/>
          <p:cNvSpPr/>
          <p:nvPr/>
        </p:nvSpPr>
        <p:spPr>
          <a:xfrm rot="10800000">
            <a:off x="3791596" y="1906584"/>
            <a:ext cx="2161124" cy="2161124"/>
          </a:xfrm>
          <a:prstGeom prst="arc">
            <a:avLst>
              <a:gd name="adj1" fmla="val 10766207"/>
              <a:gd name="adj2" fmla="val 0"/>
            </a:avLst>
          </a:prstGeom>
          <a:ln w="69850" cap="rnd">
            <a:solidFill>
              <a:schemeClr val="accent3"/>
            </a:solidFill>
          </a:ln>
        </p:spPr>
        <p:style>
          <a:lnRef idx="1">
            <a:schemeClr val="accent1"/>
          </a:lnRef>
          <a:fillRef idx="0">
            <a:schemeClr val="accent1"/>
          </a:fillRef>
          <a:effectRef idx="0">
            <a:schemeClr val="accent1"/>
          </a:effectRef>
          <a:fontRef idx="minor">
            <a:schemeClr val="tx1"/>
          </a:fontRef>
        </p:style>
        <p:txBody>
          <a:bodyPr lIns="91436" tIns="45719" rIns="91436" bIns="45719" rtlCol="0" anchor="ctr"/>
          <a:lstStyle/>
          <a:p>
            <a:pPr algn="ctr"/>
            <a:endParaRPr lang="en-US" sz="2800" dirty="0"/>
          </a:p>
        </p:txBody>
      </p:sp>
      <p:sp>
        <p:nvSpPr>
          <p:cNvPr id="8" name="Arc 7"/>
          <p:cNvSpPr/>
          <p:nvPr/>
        </p:nvSpPr>
        <p:spPr>
          <a:xfrm>
            <a:off x="5954047" y="1906584"/>
            <a:ext cx="2161124" cy="2161124"/>
          </a:xfrm>
          <a:prstGeom prst="arc">
            <a:avLst>
              <a:gd name="adj1" fmla="val 10766207"/>
              <a:gd name="adj2" fmla="val 0"/>
            </a:avLst>
          </a:prstGeom>
          <a:ln w="69850" cap="rnd">
            <a:solidFill>
              <a:schemeClr val="accent2"/>
            </a:solidFill>
          </a:ln>
        </p:spPr>
        <p:style>
          <a:lnRef idx="1">
            <a:schemeClr val="accent1"/>
          </a:lnRef>
          <a:fillRef idx="0">
            <a:schemeClr val="accent1"/>
          </a:fillRef>
          <a:effectRef idx="0">
            <a:schemeClr val="accent1"/>
          </a:effectRef>
          <a:fontRef idx="minor">
            <a:schemeClr val="tx1"/>
          </a:fontRef>
        </p:style>
        <p:txBody>
          <a:bodyPr lIns="91436" tIns="45719" rIns="91436" bIns="45719" rtlCol="0" anchor="ctr"/>
          <a:lstStyle/>
          <a:p>
            <a:pPr algn="ctr"/>
            <a:endParaRPr lang="en-US" sz="2800" dirty="0"/>
          </a:p>
        </p:txBody>
      </p:sp>
      <p:sp>
        <p:nvSpPr>
          <p:cNvPr id="10" name="Arc 9"/>
          <p:cNvSpPr/>
          <p:nvPr/>
        </p:nvSpPr>
        <p:spPr>
          <a:xfrm rot="10800000">
            <a:off x="8117430" y="1906584"/>
            <a:ext cx="2161124" cy="2161124"/>
          </a:xfrm>
          <a:prstGeom prst="arc">
            <a:avLst>
              <a:gd name="adj1" fmla="val 10766207"/>
              <a:gd name="adj2" fmla="val 0"/>
            </a:avLst>
          </a:prstGeom>
          <a:ln w="69850" cap="rnd">
            <a:solidFill>
              <a:schemeClr val="accent4"/>
            </a:solidFill>
          </a:ln>
        </p:spPr>
        <p:style>
          <a:lnRef idx="1">
            <a:schemeClr val="accent1"/>
          </a:lnRef>
          <a:fillRef idx="0">
            <a:schemeClr val="accent1"/>
          </a:fillRef>
          <a:effectRef idx="0">
            <a:schemeClr val="accent1"/>
          </a:effectRef>
          <a:fontRef idx="minor">
            <a:schemeClr val="tx1"/>
          </a:fontRef>
        </p:style>
        <p:txBody>
          <a:bodyPr lIns="91436" tIns="45719" rIns="91436" bIns="45719" rtlCol="0" anchor="ctr"/>
          <a:lstStyle/>
          <a:p>
            <a:pPr algn="ctr"/>
            <a:endParaRPr lang="en-US" sz="2800" dirty="0"/>
          </a:p>
        </p:txBody>
      </p:sp>
      <p:sp>
        <p:nvSpPr>
          <p:cNvPr id="11" name="Oval 19"/>
          <p:cNvSpPr>
            <a:spLocks noChangeArrowheads="1"/>
          </p:cNvSpPr>
          <p:nvPr/>
        </p:nvSpPr>
        <p:spPr bwMode="auto">
          <a:xfrm>
            <a:off x="4497350" y="2157849"/>
            <a:ext cx="748992" cy="748992"/>
          </a:xfrm>
          <a:prstGeom prst="ellipse">
            <a:avLst/>
          </a:prstGeom>
          <a:solidFill>
            <a:schemeClr val="accent3"/>
          </a:solidFill>
          <a:ln>
            <a:noFill/>
          </a:ln>
        </p:spPr>
        <p:txBody>
          <a:bodyPr vert="horz" wrap="square" lIns="68577" tIns="34289" rIns="68577" bIns="34289" numCol="1" anchor="t" anchorCtr="0" compatLnSpc="1">
            <a:prstTxWarp prst="textNoShape">
              <a:avLst/>
            </a:prstTxWarp>
          </a:bodyPr>
          <a:lstStyle/>
          <a:p>
            <a:endParaRPr lang="en-US" sz="2800" dirty="0"/>
          </a:p>
        </p:txBody>
      </p:sp>
      <p:sp>
        <p:nvSpPr>
          <p:cNvPr id="12" name="Oval 20"/>
          <p:cNvSpPr>
            <a:spLocks noChangeArrowheads="1"/>
          </p:cNvSpPr>
          <p:nvPr/>
        </p:nvSpPr>
        <p:spPr bwMode="auto">
          <a:xfrm>
            <a:off x="6660424" y="2157845"/>
            <a:ext cx="748992" cy="748992"/>
          </a:xfrm>
          <a:prstGeom prst="ellipse">
            <a:avLst/>
          </a:prstGeom>
          <a:solidFill>
            <a:schemeClr val="accent2"/>
          </a:solidFill>
          <a:ln>
            <a:noFill/>
          </a:ln>
        </p:spPr>
        <p:txBody>
          <a:bodyPr vert="horz" wrap="square" lIns="68577" tIns="34289" rIns="68577" bIns="34289" numCol="1" anchor="t" anchorCtr="0" compatLnSpc="1">
            <a:prstTxWarp prst="textNoShape">
              <a:avLst/>
            </a:prstTxWarp>
          </a:bodyPr>
          <a:lstStyle/>
          <a:p>
            <a:endParaRPr lang="en-US" sz="2800" dirty="0"/>
          </a:p>
        </p:txBody>
      </p:sp>
      <p:sp>
        <p:nvSpPr>
          <p:cNvPr id="13" name="Oval 18"/>
          <p:cNvSpPr>
            <a:spLocks noChangeArrowheads="1"/>
          </p:cNvSpPr>
          <p:nvPr/>
        </p:nvSpPr>
        <p:spPr bwMode="auto">
          <a:xfrm>
            <a:off x="8823493" y="2157845"/>
            <a:ext cx="748992" cy="748992"/>
          </a:xfrm>
          <a:prstGeom prst="ellipse">
            <a:avLst/>
          </a:prstGeom>
          <a:solidFill>
            <a:schemeClr val="accent4"/>
          </a:solidFill>
          <a:ln>
            <a:noFill/>
          </a:ln>
        </p:spPr>
        <p:txBody>
          <a:bodyPr vert="horz" wrap="square" lIns="68577" tIns="34289" rIns="68577" bIns="34289" numCol="1" anchor="t" anchorCtr="0" compatLnSpc="1">
            <a:prstTxWarp prst="textNoShape">
              <a:avLst/>
            </a:prstTxWarp>
          </a:bodyPr>
          <a:lstStyle/>
          <a:p>
            <a:endParaRPr lang="en-US" sz="2800" dirty="0"/>
          </a:p>
        </p:txBody>
      </p:sp>
      <p:sp>
        <p:nvSpPr>
          <p:cNvPr id="14" name="Oval 15"/>
          <p:cNvSpPr>
            <a:spLocks noChangeArrowheads="1"/>
          </p:cNvSpPr>
          <p:nvPr/>
        </p:nvSpPr>
        <p:spPr bwMode="auto">
          <a:xfrm>
            <a:off x="2334278" y="2157849"/>
            <a:ext cx="748992" cy="748992"/>
          </a:xfrm>
          <a:prstGeom prst="ellipse">
            <a:avLst/>
          </a:prstGeom>
          <a:solidFill>
            <a:schemeClr val="accent1"/>
          </a:solidFill>
          <a:ln>
            <a:noFill/>
          </a:ln>
        </p:spPr>
        <p:txBody>
          <a:bodyPr vert="horz" wrap="square" lIns="68577" tIns="34289" rIns="68577" bIns="34289" numCol="1" anchor="t" anchorCtr="0" compatLnSpc="1">
            <a:prstTxWarp prst="textNoShape">
              <a:avLst/>
            </a:prstTxWarp>
          </a:bodyPr>
          <a:lstStyle/>
          <a:p>
            <a:endParaRPr lang="en-US" sz="2800" dirty="0"/>
          </a:p>
        </p:txBody>
      </p:sp>
      <p:sp>
        <p:nvSpPr>
          <p:cNvPr id="15" name="Rectangle 14"/>
          <p:cNvSpPr/>
          <p:nvPr/>
        </p:nvSpPr>
        <p:spPr>
          <a:xfrm>
            <a:off x="1629673" y="4216777"/>
            <a:ext cx="2155391" cy="830997"/>
          </a:xfrm>
          <a:prstGeom prst="rect">
            <a:avLst/>
          </a:prstGeom>
        </p:spPr>
        <p:txBody>
          <a:bodyPr wrap="square" lIns="91436" tIns="45719" rIns="91436" bIns="45719">
            <a:spAutoFit/>
          </a:bodyPr>
          <a:lstStyle/>
          <a:p>
            <a:pPr algn="ctr"/>
            <a:r>
              <a:rPr lang="da-DK" sz="1600" dirty="0">
                <a:solidFill>
                  <a:schemeClr val="tx1">
                    <a:lumMod val="75000"/>
                    <a:lumOff val="25000"/>
                  </a:schemeClr>
                </a:solidFill>
              </a:rPr>
              <a:t>Direct Lobbying</a:t>
            </a:r>
          </a:p>
          <a:p>
            <a:pPr algn="ctr"/>
            <a:r>
              <a:rPr lang="da-DK" sz="1600" dirty="0">
                <a:solidFill>
                  <a:schemeClr val="tx1">
                    <a:lumMod val="75000"/>
                    <a:lumOff val="25000"/>
                  </a:schemeClr>
                </a:solidFill>
              </a:rPr>
              <a:t>Grassroots Lobbying</a:t>
            </a:r>
          </a:p>
          <a:p>
            <a:pPr algn="ctr"/>
            <a:r>
              <a:rPr lang="da-DK" sz="1600" dirty="0">
                <a:solidFill>
                  <a:schemeClr val="tx1">
                    <a:lumMod val="75000"/>
                    <a:lumOff val="25000"/>
                  </a:schemeClr>
                </a:solidFill>
              </a:rPr>
              <a:t>Political Engagement</a:t>
            </a:r>
          </a:p>
        </p:txBody>
      </p:sp>
      <p:sp>
        <p:nvSpPr>
          <p:cNvPr id="17" name="Rectangle 16"/>
          <p:cNvSpPr/>
          <p:nvPr/>
        </p:nvSpPr>
        <p:spPr>
          <a:xfrm>
            <a:off x="3782104" y="4216777"/>
            <a:ext cx="2155391" cy="584775"/>
          </a:xfrm>
          <a:prstGeom prst="rect">
            <a:avLst/>
          </a:prstGeom>
        </p:spPr>
        <p:txBody>
          <a:bodyPr wrap="square" lIns="91436" tIns="45719" rIns="91436" bIns="45719">
            <a:spAutoFit/>
          </a:bodyPr>
          <a:lstStyle/>
          <a:p>
            <a:pPr algn="ctr"/>
            <a:r>
              <a:rPr lang="da-DK" sz="1600" dirty="0">
                <a:solidFill>
                  <a:schemeClr val="tx1">
                    <a:lumMod val="75000"/>
                    <a:lumOff val="25000"/>
                  </a:schemeClr>
                </a:solidFill>
              </a:rPr>
              <a:t>Air, Car, Hotel, Cruise, Rail, Insurance, etc.</a:t>
            </a:r>
          </a:p>
        </p:txBody>
      </p:sp>
      <p:sp>
        <p:nvSpPr>
          <p:cNvPr id="19" name="Rectangle 18"/>
          <p:cNvSpPr/>
          <p:nvPr/>
        </p:nvSpPr>
        <p:spPr>
          <a:xfrm>
            <a:off x="5989628" y="4216777"/>
            <a:ext cx="2155391" cy="338555"/>
          </a:xfrm>
          <a:prstGeom prst="rect">
            <a:avLst/>
          </a:prstGeom>
        </p:spPr>
        <p:txBody>
          <a:bodyPr wrap="square" lIns="91436" tIns="45719" rIns="91436" bIns="45719">
            <a:spAutoFit/>
          </a:bodyPr>
          <a:lstStyle/>
          <a:p>
            <a:pPr algn="ctr"/>
            <a:r>
              <a:rPr lang="da-DK" sz="1600" dirty="0">
                <a:solidFill>
                  <a:schemeClr val="tx1">
                    <a:lumMod val="75000"/>
                    <a:lumOff val="25000"/>
                  </a:schemeClr>
                </a:solidFill>
              </a:rPr>
              <a:t>GDS, Aggregators, etc.</a:t>
            </a:r>
          </a:p>
        </p:txBody>
      </p:sp>
      <p:sp>
        <p:nvSpPr>
          <p:cNvPr id="21" name="Rectangle 20"/>
          <p:cNvSpPr/>
          <p:nvPr/>
        </p:nvSpPr>
        <p:spPr>
          <a:xfrm>
            <a:off x="8169291" y="4216777"/>
            <a:ext cx="2155391" cy="830997"/>
          </a:xfrm>
          <a:prstGeom prst="rect">
            <a:avLst/>
          </a:prstGeom>
        </p:spPr>
        <p:txBody>
          <a:bodyPr wrap="square" lIns="91436" tIns="45719" rIns="91436" bIns="45719">
            <a:spAutoFit/>
          </a:bodyPr>
          <a:lstStyle/>
          <a:p>
            <a:pPr algn="ctr"/>
            <a:r>
              <a:rPr lang="da-DK" sz="1600" dirty="0">
                <a:solidFill>
                  <a:schemeClr val="tx1">
                    <a:lumMod val="75000"/>
                    <a:lumOff val="25000"/>
                  </a:schemeClr>
                </a:solidFill>
              </a:rPr>
              <a:t>TravelSense.org</a:t>
            </a:r>
          </a:p>
          <a:p>
            <a:pPr algn="ctr"/>
            <a:r>
              <a:rPr lang="da-DK" sz="1600" dirty="0">
                <a:solidFill>
                  <a:schemeClr val="tx1">
                    <a:lumMod val="75000"/>
                    <a:lumOff val="25000"/>
                  </a:schemeClr>
                </a:solidFill>
              </a:rPr>
              <a:t>Consumer Research </a:t>
            </a:r>
            <a:br>
              <a:rPr lang="da-DK" sz="1600" dirty="0">
                <a:solidFill>
                  <a:schemeClr val="tx1">
                    <a:lumMod val="75000"/>
                    <a:lumOff val="25000"/>
                  </a:schemeClr>
                </a:solidFill>
              </a:rPr>
            </a:br>
            <a:endParaRPr lang="da-DK" sz="1600" dirty="0">
              <a:solidFill>
                <a:schemeClr val="tx1">
                  <a:lumMod val="75000"/>
                  <a:lumOff val="25000"/>
                </a:schemeClr>
              </a:solidFill>
            </a:endParaRPr>
          </a:p>
        </p:txBody>
      </p:sp>
      <p:sp>
        <p:nvSpPr>
          <p:cNvPr id="23" name="Rectangle 22"/>
          <p:cNvSpPr/>
          <p:nvPr/>
        </p:nvSpPr>
        <p:spPr>
          <a:xfrm>
            <a:off x="1626806" y="3040648"/>
            <a:ext cx="2161124" cy="707887"/>
          </a:xfrm>
          <a:prstGeom prst="rect">
            <a:avLst/>
          </a:prstGeom>
        </p:spPr>
        <p:txBody>
          <a:bodyPr wrap="square" lIns="91436" tIns="45719" rIns="91436" bIns="45719">
            <a:spAutoFit/>
          </a:bodyPr>
          <a:lstStyle/>
          <a:p>
            <a:pPr algn="ctr"/>
            <a:r>
              <a:rPr lang="en-US" sz="2000" dirty="0">
                <a:solidFill>
                  <a:schemeClr val="tx1">
                    <a:lumMod val="75000"/>
                    <a:lumOff val="25000"/>
                  </a:schemeClr>
                </a:solidFill>
                <a:latin typeface="+mj-lt"/>
              </a:rPr>
              <a:t>All Levels of Government</a:t>
            </a:r>
          </a:p>
        </p:txBody>
      </p:sp>
      <p:sp>
        <p:nvSpPr>
          <p:cNvPr id="24" name="Rectangle 23"/>
          <p:cNvSpPr/>
          <p:nvPr/>
        </p:nvSpPr>
        <p:spPr>
          <a:xfrm>
            <a:off x="3779239" y="3040648"/>
            <a:ext cx="2161124" cy="400111"/>
          </a:xfrm>
          <a:prstGeom prst="rect">
            <a:avLst/>
          </a:prstGeom>
        </p:spPr>
        <p:txBody>
          <a:bodyPr wrap="square" lIns="91436" tIns="45719" rIns="91436" bIns="45719">
            <a:spAutoFit/>
          </a:bodyPr>
          <a:lstStyle/>
          <a:p>
            <a:pPr algn="ctr"/>
            <a:r>
              <a:rPr lang="en-US" sz="2000" dirty="0">
                <a:solidFill>
                  <a:schemeClr val="tx1">
                    <a:lumMod val="75000"/>
                    <a:lumOff val="25000"/>
                  </a:schemeClr>
                </a:solidFill>
                <a:latin typeface="+mj-lt"/>
              </a:rPr>
              <a:t>Travel Suppliers</a:t>
            </a:r>
          </a:p>
        </p:txBody>
      </p:sp>
      <p:sp>
        <p:nvSpPr>
          <p:cNvPr id="25" name="Rectangle 24"/>
          <p:cNvSpPr/>
          <p:nvPr/>
        </p:nvSpPr>
        <p:spPr>
          <a:xfrm>
            <a:off x="5954864" y="3040648"/>
            <a:ext cx="2161124" cy="400111"/>
          </a:xfrm>
          <a:prstGeom prst="rect">
            <a:avLst/>
          </a:prstGeom>
        </p:spPr>
        <p:txBody>
          <a:bodyPr wrap="square" lIns="91436" tIns="45719" rIns="91436" bIns="45719">
            <a:spAutoFit/>
          </a:bodyPr>
          <a:lstStyle/>
          <a:p>
            <a:pPr algn="ctr"/>
            <a:r>
              <a:rPr lang="en-US" sz="2000" dirty="0">
                <a:solidFill>
                  <a:schemeClr val="tx1">
                    <a:lumMod val="75000"/>
                    <a:lumOff val="25000"/>
                  </a:schemeClr>
                </a:solidFill>
                <a:latin typeface="+mj-lt"/>
              </a:rPr>
              <a:t>Technology Players </a:t>
            </a:r>
          </a:p>
        </p:txBody>
      </p:sp>
      <p:sp>
        <p:nvSpPr>
          <p:cNvPr id="26" name="Rectangle 25"/>
          <p:cNvSpPr/>
          <p:nvPr/>
        </p:nvSpPr>
        <p:spPr>
          <a:xfrm>
            <a:off x="8123892" y="3040648"/>
            <a:ext cx="2161124" cy="400111"/>
          </a:xfrm>
          <a:prstGeom prst="rect">
            <a:avLst/>
          </a:prstGeom>
        </p:spPr>
        <p:txBody>
          <a:bodyPr wrap="square" lIns="91436" tIns="45719" rIns="91436" bIns="45719">
            <a:spAutoFit/>
          </a:bodyPr>
          <a:lstStyle/>
          <a:p>
            <a:pPr algn="ctr"/>
            <a:r>
              <a:rPr lang="en-US" sz="2000" dirty="0">
                <a:solidFill>
                  <a:schemeClr val="tx1">
                    <a:lumMod val="75000"/>
                    <a:lumOff val="25000"/>
                  </a:schemeClr>
                </a:solidFill>
                <a:latin typeface="+mj-lt"/>
              </a:rPr>
              <a:t>Consumers</a:t>
            </a:r>
          </a:p>
        </p:txBody>
      </p:sp>
      <p:sp>
        <p:nvSpPr>
          <p:cNvPr id="30" name="Freeform 17"/>
          <p:cNvSpPr>
            <a:spLocks noEditPoints="1"/>
          </p:cNvSpPr>
          <p:nvPr/>
        </p:nvSpPr>
        <p:spPr bwMode="auto">
          <a:xfrm>
            <a:off x="4686642" y="2289024"/>
            <a:ext cx="371031" cy="449337"/>
          </a:xfrm>
          <a:custGeom>
            <a:avLst/>
            <a:gdLst/>
            <a:ahLst/>
            <a:cxnLst>
              <a:cxn ang="0">
                <a:pos x="336" y="478"/>
              </a:cxn>
              <a:cxn ang="0">
                <a:pos x="326" y="503"/>
              </a:cxn>
              <a:cxn ang="0">
                <a:pos x="302" y="493"/>
              </a:cxn>
              <a:cxn ang="0">
                <a:pos x="256" y="360"/>
              </a:cxn>
              <a:cxn ang="0">
                <a:pos x="256" y="499"/>
              </a:cxn>
              <a:cxn ang="0">
                <a:pos x="237" y="518"/>
              </a:cxn>
              <a:cxn ang="0">
                <a:pos x="218" y="499"/>
              </a:cxn>
              <a:cxn ang="0">
                <a:pos x="218" y="360"/>
              </a:cxn>
              <a:cxn ang="0">
                <a:pos x="173" y="493"/>
              </a:cxn>
              <a:cxn ang="0">
                <a:pos x="148" y="503"/>
              </a:cxn>
              <a:cxn ang="0">
                <a:pos x="138" y="478"/>
              </a:cxn>
              <a:cxn ang="0">
                <a:pos x="205" y="283"/>
              </a:cxn>
              <a:cxn ang="0">
                <a:pos x="197" y="259"/>
              </a:cxn>
              <a:cxn ang="0">
                <a:pos x="237" y="219"/>
              </a:cxn>
              <a:cxn ang="0">
                <a:pos x="277" y="259"/>
              </a:cxn>
              <a:cxn ang="0">
                <a:pos x="269" y="283"/>
              </a:cxn>
              <a:cxn ang="0">
                <a:pos x="336" y="478"/>
              </a:cxn>
              <a:cxn ang="0">
                <a:pos x="366" y="0"/>
              </a:cxn>
              <a:cxn ang="0">
                <a:pos x="312" y="22"/>
              </a:cxn>
              <a:cxn ang="0">
                <a:pos x="299" y="51"/>
              </a:cxn>
              <a:cxn ang="0">
                <a:pos x="110" y="130"/>
              </a:cxn>
              <a:cxn ang="0">
                <a:pos x="96" y="149"/>
              </a:cxn>
              <a:cxn ang="0">
                <a:pos x="67" y="162"/>
              </a:cxn>
              <a:cxn ang="0">
                <a:pos x="54" y="194"/>
              </a:cxn>
              <a:cxn ang="0">
                <a:pos x="72" y="234"/>
              </a:cxn>
              <a:cxn ang="0">
                <a:pos x="103" y="247"/>
              </a:cxn>
              <a:cxn ang="0">
                <a:pos x="132" y="234"/>
              </a:cxn>
              <a:cxn ang="0">
                <a:pos x="156" y="237"/>
              </a:cxn>
              <a:cxn ang="0">
                <a:pos x="344" y="158"/>
              </a:cxn>
              <a:cxn ang="0">
                <a:pos x="375" y="168"/>
              </a:cxn>
              <a:cxn ang="0">
                <a:pos x="429" y="146"/>
              </a:cxn>
              <a:cxn ang="0">
                <a:pos x="366" y="0"/>
              </a:cxn>
              <a:cxn ang="0">
                <a:pos x="49" y="202"/>
              </a:cxn>
              <a:cxn ang="0">
                <a:pos x="33" y="196"/>
              </a:cxn>
              <a:cxn ang="0">
                <a:pos x="26" y="199"/>
              </a:cxn>
              <a:cxn ang="0">
                <a:pos x="26" y="197"/>
              </a:cxn>
              <a:cxn ang="0">
                <a:pos x="10" y="191"/>
              </a:cxn>
              <a:cxn ang="0">
                <a:pos x="9" y="192"/>
              </a:cxn>
              <a:cxn ang="0">
                <a:pos x="2" y="207"/>
              </a:cxn>
              <a:cxn ang="0">
                <a:pos x="26" y="262"/>
              </a:cxn>
              <a:cxn ang="0">
                <a:pos x="42" y="268"/>
              </a:cxn>
              <a:cxn ang="0">
                <a:pos x="43" y="268"/>
              </a:cxn>
              <a:cxn ang="0">
                <a:pos x="49" y="252"/>
              </a:cxn>
              <a:cxn ang="0">
                <a:pos x="48" y="250"/>
              </a:cxn>
              <a:cxn ang="0">
                <a:pos x="55" y="247"/>
              </a:cxn>
              <a:cxn ang="0">
                <a:pos x="62" y="232"/>
              </a:cxn>
              <a:cxn ang="0">
                <a:pos x="49" y="202"/>
              </a:cxn>
            </a:cxnLst>
            <a:rect l="0" t="0" r="r" b="b"/>
            <a:pathLst>
              <a:path w="429" h="518">
                <a:moveTo>
                  <a:pt x="336" y="478"/>
                </a:moveTo>
                <a:cubicBezTo>
                  <a:pt x="340" y="488"/>
                  <a:pt x="336" y="499"/>
                  <a:pt x="326" y="503"/>
                </a:cubicBezTo>
                <a:cubicBezTo>
                  <a:pt x="317" y="507"/>
                  <a:pt x="306" y="502"/>
                  <a:pt x="302" y="493"/>
                </a:cubicBezTo>
                <a:cubicBezTo>
                  <a:pt x="256" y="360"/>
                  <a:pt x="256" y="360"/>
                  <a:pt x="256" y="360"/>
                </a:cubicBezTo>
                <a:cubicBezTo>
                  <a:pt x="256" y="499"/>
                  <a:pt x="256" y="499"/>
                  <a:pt x="256" y="499"/>
                </a:cubicBezTo>
                <a:cubicBezTo>
                  <a:pt x="256" y="510"/>
                  <a:pt x="248" y="518"/>
                  <a:pt x="237" y="518"/>
                </a:cubicBezTo>
                <a:cubicBezTo>
                  <a:pt x="227" y="518"/>
                  <a:pt x="218" y="510"/>
                  <a:pt x="218" y="499"/>
                </a:cubicBezTo>
                <a:cubicBezTo>
                  <a:pt x="218" y="360"/>
                  <a:pt x="218" y="360"/>
                  <a:pt x="218" y="360"/>
                </a:cubicBezTo>
                <a:cubicBezTo>
                  <a:pt x="173" y="493"/>
                  <a:pt x="173" y="493"/>
                  <a:pt x="173" y="493"/>
                </a:cubicBezTo>
                <a:cubicBezTo>
                  <a:pt x="169" y="502"/>
                  <a:pt x="158" y="507"/>
                  <a:pt x="148" y="503"/>
                </a:cubicBezTo>
                <a:cubicBezTo>
                  <a:pt x="138" y="499"/>
                  <a:pt x="134" y="488"/>
                  <a:pt x="138" y="478"/>
                </a:cubicBezTo>
                <a:cubicBezTo>
                  <a:pt x="205" y="283"/>
                  <a:pt x="205" y="283"/>
                  <a:pt x="205" y="283"/>
                </a:cubicBezTo>
                <a:cubicBezTo>
                  <a:pt x="200" y="276"/>
                  <a:pt x="197" y="268"/>
                  <a:pt x="197" y="259"/>
                </a:cubicBezTo>
                <a:cubicBezTo>
                  <a:pt x="197" y="237"/>
                  <a:pt x="215" y="219"/>
                  <a:pt x="237" y="219"/>
                </a:cubicBezTo>
                <a:cubicBezTo>
                  <a:pt x="259" y="219"/>
                  <a:pt x="277" y="237"/>
                  <a:pt x="277" y="259"/>
                </a:cubicBezTo>
                <a:cubicBezTo>
                  <a:pt x="277" y="268"/>
                  <a:pt x="274" y="276"/>
                  <a:pt x="269" y="283"/>
                </a:cubicBezTo>
                <a:lnTo>
                  <a:pt x="336" y="478"/>
                </a:lnTo>
                <a:close/>
                <a:moveTo>
                  <a:pt x="366" y="0"/>
                </a:moveTo>
                <a:cubicBezTo>
                  <a:pt x="312" y="22"/>
                  <a:pt x="312" y="22"/>
                  <a:pt x="312" y="22"/>
                </a:cubicBezTo>
                <a:cubicBezTo>
                  <a:pt x="301" y="27"/>
                  <a:pt x="295" y="39"/>
                  <a:pt x="299" y="51"/>
                </a:cubicBezTo>
                <a:cubicBezTo>
                  <a:pt x="110" y="130"/>
                  <a:pt x="110" y="130"/>
                  <a:pt x="110" y="130"/>
                </a:cubicBezTo>
                <a:cubicBezTo>
                  <a:pt x="102" y="134"/>
                  <a:pt x="97" y="141"/>
                  <a:pt x="96" y="149"/>
                </a:cubicBezTo>
                <a:cubicBezTo>
                  <a:pt x="67" y="162"/>
                  <a:pt x="67" y="162"/>
                  <a:pt x="67" y="162"/>
                </a:cubicBezTo>
                <a:cubicBezTo>
                  <a:pt x="55" y="167"/>
                  <a:pt x="49" y="181"/>
                  <a:pt x="54" y="194"/>
                </a:cubicBezTo>
                <a:cubicBezTo>
                  <a:pt x="72" y="234"/>
                  <a:pt x="72" y="234"/>
                  <a:pt x="72" y="234"/>
                </a:cubicBezTo>
                <a:cubicBezTo>
                  <a:pt x="77" y="246"/>
                  <a:pt x="91" y="252"/>
                  <a:pt x="103" y="247"/>
                </a:cubicBezTo>
                <a:cubicBezTo>
                  <a:pt x="132" y="234"/>
                  <a:pt x="132" y="234"/>
                  <a:pt x="132" y="234"/>
                </a:cubicBezTo>
                <a:cubicBezTo>
                  <a:pt x="139" y="239"/>
                  <a:pt x="148" y="240"/>
                  <a:pt x="156" y="237"/>
                </a:cubicBezTo>
                <a:cubicBezTo>
                  <a:pt x="344" y="158"/>
                  <a:pt x="344" y="158"/>
                  <a:pt x="344" y="158"/>
                </a:cubicBezTo>
                <a:cubicBezTo>
                  <a:pt x="350" y="168"/>
                  <a:pt x="364" y="173"/>
                  <a:pt x="375" y="168"/>
                </a:cubicBezTo>
                <a:cubicBezTo>
                  <a:pt x="429" y="146"/>
                  <a:pt x="429" y="146"/>
                  <a:pt x="429" y="146"/>
                </a:cubicBezTo>
                <a:lnTo>
                  <a:pt x="366" y="0"/>
                </a:lnTo>
                <a:close/>
                <a:moveTo>
                  <a:pt x="49" y="202"/>
                </a:moveTo>
                <a:cubicBezTo>
                  <a:pt x="47" y="196"/>
                  <a:pt x="39" y="194"/>
                  <a:pt x="33" y="196"/>
                </a:cubicBezTo>
                <a:cubicBezTo>
                  <a:pt x="26" y="199"/>
                  <a:pt x="26" y="199"/>
                  <a:pt x="26" y="199"/>
                </a:cubicBezTo>
                <a:cubicBezTo>
                  <a:pt x="26" y="197"/>
                  <a:pt x="26" y="197"/>
                  <a:pt x="26" y="197"/>
                </a:cubicBezTo>
                <a:cubicBezTo>
                  <a:pt x="23" y="191"/>
                  <a:pt x="16" y="189"/>
                  <a:pt x="10" y="191"/>
                </a:cubicBezTo>
                <a:cubicBezTo>
                  <a:pt x="9" y="192"/>
                  <a:pt x="9" y="192"/>
                  <a:pt x="9" y="192"/>
                </a:cubicBezTo>
                <a:cubicBezTo>
                  <a:pt x="3" y="194"/>
                  <a:pt x="0" y="201"/>
                  <a:pt x="2" y="207"/>
                </a:cubicBezTo>
                <a:cubicBezTo>
                  <a:pt x="26" y="262"/>
                  <a:pt x="26" y="262"/>
                  <a:pt x="26" y="262"/>
                </a:cubicBezTo>
                <a:cubicBezTo>
                  <a:pt x="28" y="268"/>
                  <a:pt x="36" y="271"/>
                  <a:pt x="42" y="268"/>
                </a:cubicBezTo>
                <a:cubicBezTo>
                  <a:pt x="43" y="268"/>
                  <a:pt x="43" y="268"/>
                  <a:pt x="43" y="268"/>
                </a:cubicBezTo>
                <a:cubicBezTo>
                  <a:pt x="49" y="265"/>
                  <a:pt x="52" y="258"/>
                  <a:pt x="49" y="252"/>
                </a:cubicBezTo>
                <a:cubicBezTo>
                  <a:pt x="48" y="250"/>
                  <a:pt x="48" y="250"/>
                  <a:pt x="48" y="250"/>
                </a:cubicBezTo>
                <a:cubicBezTo>
                  <a:pt x="55" y="247"/>
                  <a:pt x="55" y="247"/>
                  <a:pt x="55" y="247"/>
                </a:cubicBezTo>
                <a:cubicBezTo>
                  <a:pt x="61" y="245"/>
                  <a:pt x="64" y="238"/>
                  <a:pt x="62" y="232"/>
                </a:cubicBezTo>
                <a:lnTo>
                  <a:pt x="49" y="202"/>
                </a:lnTo>
                <a:close/>
              </a:path>
            </a:pathLst>
          </a:custGeom>
          <a:solidFill>
            <a:srgbClr val="FFFFFF"/>
          </a:solidFill>
          <a:ln w="9525">
            <a:noFill/>
            <a:round/>
            <a:headEnd/>
            <a:tailEnd/>
          </a:ln>
        </p:spPr>
        <p:txBody>
          <a:bodyPr vert="horz" wrap="square" lIns="91436" tIns="45719" rIns="91436" bIns="45719" numCol="1" anchor="t" anchorCtr="0" compatLnSpc="1">
            <a:prstTxWarp prst="textNoShape">
              <a:avLst/>
            </a:prstTxWarp>
          </a:bodyPr>
          <a:lstStyle/>
          <a:p>
            <a:endParaRPr lang="en-US" sz="3200" dirty="0"/>
          </a:p>
        </p:txBody>
      </p:sp>
      <p:sp>
        <p:nvSpPr>
          <p:cNvPr id="31" name="Freeform 11"/>
          <p:cNvSpPr>
            <a:spLocks noEditPoints="1"/>
          </p:cNvSpPr>
          <p:nvPr/>
        </p:nvSpPr>
        <p:spPr bwMode="auto">
          <a:xfrm>
            <a:off x="6818355" y="2302155"/>
            <a:ext cx="432506" cy="433969"/>
          </a:xfrm>
          <a:custGeom>
            <a:avLst/>
            <a:gdLst/>
            <a:ahLst/>
            <a:cxnLst>
              <a:cxn ang="0">
                <a:pos x="19" y="250"/>
              </a:cxn>
              <a:cxn ang="0">
                <a:pos x="73" y="212"/>
              </a:cxn>
              <a:cxn ang="0">
                <a:pos x="428" y="212"/>
              </a:cxn>
              <a:cxn ang="0">
                <a:pos x="481" y="250"/>
              </a:cxn>
              <a:cxn ang="0">
                <a:pos x="250" y="0"/>
              </a:cxn>
              <a:cxn ang="0">
                <a:pos x="250" y="73"/>
              </a:cxn>
              <a:cxn ang="0">
                <a:pos x="250" y="0"/>
              </a:cxn>
              <a:cxn ang="0">
                <a:pos x="68" y="105"/>
              </a:cxn>
              <a:cxn ang="0">
                <a:pos x="58" y="140"/>
              </a:cxn>
              <a:cxn ang="0">
                <a:pos x="112" y="152"/>
              </a:cxn>
              <a:cxn ang="0">
                <a:pos x="151" y="21"/>
              </a:cxn>
              <a:cxn ang="0">
                <a:pos x="118" y="41"/>
              </a:cxn>
              <a:cxn ang="0">
                <a:pos x="171" y="93"/>
              </a:cxn>
              <a:cxn ang="0">
                <a:pos x="151" y="21"/>
              </a:cxn>
              <a:cxn ang="0">
                <a:pos x="451" y="115"/>
              </a:cxn>
              <a:cxn ang="0">
                <a:pos x="386" y="137"/>
              </a:cxn>
              <a:cxn ang="0">
                <a:pos x="414" y="158"/>
              </a:cxn>
              <a:cxn ang="0">
                <a:pos x="349" y="21"/>
              </a:cxn>
              <a:cxn ang="0">
                <a:pos x="330" y="93"/>
              </a:cxn>
              <a:cxn ang="0">
                <a:pos x="382" y="41"/>
              </a:cxn>
              <a:cxn ang="0">
                <a:pos x="265" y="190"/>
              </a:cxn>
              <a:cxn ang="0">
                <a:pos x="286" y="243"/>
              </a:cxn>
              <a:cxn ang="0">
                <a:pos x="380" y="228"/>
              </a:cxn>
              <a:cxn ang="0">
                <a:pos x="177" y="362"/>
              </a:cxn>
              <a:cxn ang="0">
                <a:pos x="185" y="381"/>
              </a:cxn>
              <a:cxn ang="0">
                <a:pos x="324" y="366"/>
              </a:cxn>
              <a:cxn ang="0">
                <a:pos x="288" y="290"/>
              </a:cxn>
              <a:cxn ang="0">
                <a:pos x="250" y="333"/>
              </a:cxn>
              <a:cxn ang="0">
                <a:pos x="212" y="290"/>
              </a:cxn>
              <a:cxn ang="0">
                <a:pos x="176" y="280"/>
              </a:cxn>
              <a:cxn ang="0">
                <a:pos x="162" y="245"/>
              </a:cxn>
              <a:cxn ang="0">
                <a:pos x="180" y="213"/>
              </a:cxn>
              <a:cxn ang="0">
                <a:pos x="176" y="156"/>
              </a:cxn>
              <a:cxn ang="0">
                <a:pos x="234" y="159"/>
              </a:cxn>
              <a:cxn ang="0">
                <a:pos x="266" y="141"/>
              </a:cxn>
              <a:cxn ang="0">
                <a:pos x="301" y="156"/>
              </a:cxn>
              <a:cxn ang="0">
                <a:pos x="311" y="191"/>
              </a:cxn>
              <a:cxn ang="0">
                <a:pos x="354" y="229"/>
              </a:cxn>
              <a:cxn ang="0">
                <a:pos x="311" y="267"/>
              </a:cxn>
              <a:cxn ang="0">
                <a:pos x="301" y="303"/>
              </a:cxn>
              <a:cxn ang="0">
                <a:pos x="206" y="481"/>
              </a:cxn>
              <a:cxn ang="0">
                <a:pos x="268" y="500"/>
              </a:cxn>
              <a:cxn ang="0">
                <a:pos x="315" y="469"/>
              </a:cxn>
              <a:cxn ang="0">
                <a:pos x="178" y="406"/>
              </a:cxn>
            </a:cxnLst>
            <a:rect l="0" t="0" r="r" b="b"/>
            <a:pathLst>
              <a:path w="500" h="500">
                <a:moveTo>
                  <a:pt x="92" y="231"/>
                </a:moveTo>
                <a:cubicBezTo>
                  <a:pt x="92" y="241"/>
                  <a:pt x="83" y="250"/>
                  <a:pt x="73" y="250"/>
                </a:cubicBezTo>
                <a:cubicBezTo>
                  <a:pt x="19" y="250"/>
                  <a:pt x="19" y="250"/>
                  <a:pt x="19" y="250"/>
                </a:cubicBezTo>
                <a:cubicBezTo>
                  <a:pt x="9" y="250"/>
                  <a:pt x="0" y="241"/>
                  <a:pt x="0" y="231"/>
                </a:cubicBezTo>
                <a:cubicBezTo>
                  <a:pt x="0" y="220"/>
                  <a:pt x="9" y="212"/>
                  <a:pt x="19" y="212"/>
                </a:cubicBezTo>
                <a:cubicBezTo>
                  <a:pt x="73" y="212"/>
                  <a:pt x="73" y="212"/>
                  <a:pt x="73" y="212"/>
                </a:cubicBezTo>
                <a:cubicBezTo>
                  <a:pt x="83" y="212"/>
                  <a:pt x="92" y="220"/>
                  <a:pt x="92" y="231"/>
                </a:cubicBezTo>
                <a:close/>
                <a:moveTo>
                  <a:pt x="481" y="212"/>
                </a:moveTo>
                <a:cubicBezTo>
                  <a:pt x="428" y="212"/>
                  <a:pt x="428" y="212"/>
                  <a:pt x="428" y="212"/>
                </a:cubicBezTo>
                <a:cubicBezTo>
                  <a:pt x="417" y="212"/>
                  <a:pt x="409" y="220"/>
                  <a:pt x="409" y="231"/>
                </a:cubicBezTo>
                <a:cubicBezTo>
                  <a:pt x="409" y="241"/>
                  <a:pt x="417" y="250"/>
                  <a:pt x="428" y="250"/>
                </a:cubicBezTo>
                <a:cubicBezTo>
                  <a:pt x="481" y="250"/>
                  <a:pt x="481" y="250"/>
                  <a:pt x="481" y="250"/>
                </a:cubicBezTo>
                <a:cubicBezTo>
                  <a:pt x="491" y="250"/>
                  <a:pt x="500" y="241"/>
                  <a:pt x="500" y="231"/>
                </a:cubicBezTo>
                <a:cubicBezTo>
                  <a:pt x="500" y="220"/>
                  <a:pt x="491" y="212"/>
                  <a:pt x="481" y="212"/>
                </a:cubicBezTo>
                <a:close/>
                <a:moveTo>
                  <a:pt x="250" y="0"/>
                </a:moveTo>
                <a:cubicBezTo>
                  <a:pt x="240" y="0"/>
                  <a:pt x="231" y="9"/>
                  <a:pt x="231" y="19"/>
                </a:cubicBezTo>
                <a:cubicBezTo>
                  <a:pt x="231" y="54"/>
                  <a:pt x="231" y="54"/>
                  <a:pt x="231" y="54"/>
                </a:cubicBezTo>
                <a:cubicBezTo>
                  <a:pt x="231" y="64"/>
                  <a:pt x="240" y="73"/>
                  <a:pt x="250" y="73"/>
                </a:cubicBezTo>
                <a:cubicBezTo>
                  <a:pt x="261" y="73"/>
                  <a:pt x="269" y="64"/>
                  <a:pt x="269" y="54"/>
                </a:cubicBezTo>
                <a:cubicBezTo>
                  <a:pt x="269" y="19"/>
                  <a:pt x="269" y="19"/>
                  <a:pt x="269" y="19"/>
                </a:cubicBezTo>
                <a:cubicBezTo>
                  <a:pt x="269" y="9"/>
                  <a:pt x="261" y="0"/>
                  <a:pt x="250" y="0"/>
                </a:cubicBezTo>
                <a:close/>
                <a:moveTo>
                  <a:pt x="106" y="126"/>
                </a:moveTo>
                <a:cubicBezTo>
                  <a:pt x="78" y="108"/>
                  <a:pt x="78" y="108"/>
                  <a:pt x="78" y="108"/>
                </a:cubicBezTo>
                <a:cubicBezTo>
                  <a:pt x="75" y="106"/>
                  <a:pt x="71" y="105"/>
                  <a:pt x="68" y="105"/>
                </a:cubicBezTo>
                <a:cubicBezTo>
                  <a:pt x="61" y="105"/>
                  <a:pt x="55" y="109"/>
                  <a:pt x="52" y="114"/>
                </a:cubicBezTo>
                <a:cubicBezTo>
                  <a:pt x="49" y="119"/>
                  <a:pt x="48" y="124"/>
                  <a:pt x="49" y="129"/>
                </a:cubicBezTo>
                <a:cubicBezTo>
                  <a:pt x="51" y="134"/>
                  <a:pt x="54" y="138"/>
                  <a:pt x="58" y="140"/>
                </a:cubicBezTo>
                <a:cubicBezTo>
                  <a:pt x="86" y="158"/>
                  <a:pt x="86" y="158"/>
                  <a:pt x="86" y="158"/>
                </a:cubicBezTo>
                <a:cubicBezTo>
                  <a:pt x="89" y="160"/>
                  <a:pt x="93" y="161"/>
                  <a:pt x="96" y="161"/>
                </a:cubicBezTo>
                <a:cubicBezTo>
                  <a:pt x="103" y="161"/>
                  <a:pt x="109" y="158"/>
                  <a:pt x="112" y="152"/>
                </a:cubicBezTo>
                <a:cubicBezTo>
                  <a:pt x="115" y="148"/>
                  <a:pt x="116" y="143"/>
                  <a:pt x="115" y="138"/>
                </a:cubicBezTo>
                <a:cubicBezTo>
                  <a:pt x="114" y="133"/>
                  <a:pt x="111" y="129"/>
                  <a:pt x="106" y="126"/>
                </a:cubicBezTo>
                <a:close/>
                <a:moveTo>
                  <a:pt x="151" y="21"/>
                </a:moveTo>
                <a:cubicBezTo>
                  <a:pt x="146" y="13"/>
                  <a:pt x="134" y="10"/>
                  <a:pt x="125" y="15"/>
                </a:cubicBezTo>
                <a:cubicBezTo>
                  <a:pt x="121" y="17"/>
                  <a:pt x="118" y="21"/>
                  <a:pt x="116" y="26"/>
                </a:cubicBezTo>
                <a:cubicBezTo>
                  <a:pt x="115" y="31"/>
                  <a:pt x="116" y="36"/>
                  <a:pt x="118" y="41"/>
                </a:cubicBezTo>
                <a:cubicBezTo>
                  <a:pt x="145" y="86"/>
                  <a:pt x="145" y="86"/>
                  <a:pt x="145" y="86"/>
                </a:cubicBezTo>
                <a:cubicBezTo>
                  <a:pt x="149" y="92"/>
                  <a:pt x="155" y="96"/>
                  <a:pt x="162" y="96"/>
                </a:cubicBezTo>
                <a:cubicBezTo>
                  <a:pt x="165" y="96"/>
                  <a:pt x="168" y="95"/>
                  <a:pt x="171" y="93"/>
                </a:cubicBezTo>
                <a:cubicBezTo>
                  <a:pt x="175" y="91"/>
                  <a:pt x="179" y="87"/>
                  <a:pt x="180" y="82"/>
                </a:cubicBezTo>
                <a:cubicBezTo>
                  <a:pt x="181" y="77"/>
                  <a:pt x="180" y="72"/>
                  <a:pt x="178" y="67"/>
                </a:cubicBezTo>
                <a:lnTo>
                  <a:pt x="151" y="21"/>
                </a:lnTo>
                <a:close/>
                <a:moveTo>
                  <a:pt x="444" y="141"/>
                </a:moveTo>
                <a:cubicBezTo>
                  <a:pt x="449" y="138"/>
                  <a:pt x="452" y="134"/>
                  <a:pt x="453" y="129"/>
                </a:cubicBezTo>
                <a:cubicBezTo>
                  <a:pt x="454" y="124"/>
                  <a:pt x="454" y="119"/>
                  <a:pt x="451" y="115"/>
                </a:cubicBezTo>
                <a:cubicBezTo>
                  <a:pt x="446" y="106"/>
                  <a:pt x="434" y="103"/>
                  <a:pt x="425" y="108"/>
                </a:cubicBezTo>
                <a:cubicBezTo>
                  <a:pt x="395" y="126"/>
                  <a:pt x="395" y="126"/>
                  <a:pt x="395" y="126"/>
                </a:cubicBezTo>
                <a:cubicBezTo>
                  <a:pt x="390" y="128"/>
                  <a:pt x="387" y="132"/>
                  <a:pt x="386" y="137"/>
                </a:cubicBezTo>
                <a:cubicBezTo>
                  <a:pt x="385" y="142"/>
                  <a:pt x="385" y="147"/>
                  <a:pt x="388" y="152"/>
                </a:cubicBezTo>
                <a:cubicBezTo>
                  <a:pt x="391" y="157"/>
                  <a:pt x="397" y="161"/>
                  <a:pt x="404" y="161"/>
                </a:cubicBezTo>
                <a:cubicBezTo>
                  <a:pt x="408" y="161"/>
                  <a:pt x="411" y="160"/>
                  <a:pt x="414" y="158"/>
                </a:cubicBezTo>
                <a:lnTo>
                  <a:pt x="444" y="141"/>
                </a:lnTo>
                <a:close/>
                <a:moveTo>
                  <a:pt x="375" y="15"/>
                </a:moveTo>
                <a:cubicBezTo>
                  <a:pt x="367" y="10"/>
                  <a:pt x="355" y="13"/>
                  <a:pt x="349" y="21"/>
                </a:cubicBezTo>
                <a:cubicBezTo>
                  <a:pt x="323" y="67"/>
                  <a:pt x="323" y="67"/>
                  <a:pt x="323" y="67"/>
                </a:cubicBezTo>
                <a:cubicBezTo>
                  <a:pt x="320" y="72"/>
                  <a:pt x="319" y="77"/>
                  <a:pt x="321" y="82"/>
                </a:cubicBezTo>
                <a:cubicBezTo>
                  <a:pt x="322" y="87"/>
                  <a:pt x="325" y="91"/>
                  <a:pt x="330" y="93"/>
                </a:cubicBezTo>
                <a:cubicBezTo>
                  <a:pt x="332" y="95"/>
                  <a:pt x="335" y="96"/>
                  <a:pt x="339" y="96"/>
                </a:cubicBezTo>
                <a:cubicBezTo>
                  <a:pt x="346" y="96"/>
                  <a:pt x="352" y="92"/>
                  <a:pt x="355" y="86"/>
                </a:cubicBezTo>
                <a:cubicBezTo>
                  <a:pt x="382" y="41"/>
                  <a:pt x="382" y="41"/>
                  <a:pt x="382" y="41"/>
                </a:cubicBezTo>
                <a:cubicBezTo>
                  <a:pt x="385" y="36"/>
                  <a:pt x="385" y="31"/>
                  <a:pt x="384" y="26"/>
                </a:cubicBezTo>
                <a:cubicBezTo>
                  <a:pt x="383" y="21"/>
                  <a:pt x="380" y="17"/>
                  <a:pt x="375" y="15"/>
                </a:cubicBezTo>
                <a:close/>
                <a:moveTo>
                  <a:pt x="265" y="190"/>
                </a:moveTo>
                <a:cubicBezTo>
                  <a:pt x="244" y="182"/>
                  <a:pt x="221" y="192"/>
                  <a:pt x="212" y="212"/>
                </a:cubicBezTo>
                <a:cubicBezTo>
                  <a:pt x="204" y="233"/>
                  <a:pt x="214" y="256"/>
                  <a:pt x="234" y="264"/>
                </a:cubicBezTo>
                <a:cubicBezTo>
                  <a:pt x="254" y="273"/>
                  <a:pt x="278" y="263"/>
                  <a:pt x="286" y="243"/>
                </a:cubicBezTo>
                <a:cubicBezTo>
                  <a:pt x="295" y="222"/>
                  <a:pt x="285" y="199"/>
                  <a:pt x="265" y="190"/>
                </a:cubicBezTo>
                <a:close/>
                <a:moveTo>
                  <a:pt x="324" y="362"/>
                </a:moveTo>
                <a:cubicBezTo>
                  <a:pt x="328" y="313"/>
                  <a:pt x="380" y="285"/>
                  <a:pt x="380" y="228"/>
                </a:cubicBezTo>
                <a:cubicBezTo>
                  <a:pt x="379" y="157"/>
                  <a:pt x="321" y="99"/>
                  <a:pt x="250" y="99"/>
                </a:cubicBezTo>
                <a:cubicBezTo>
                  <a:pt x="178" y="99"/>
                  <a:pt x="120" y="158"/>
                  <a:pt x="120" y="229"/>
                </a:cubicBezTo>
                <a:cubicBezTo>
                  <a:pt x="121" y="286"/>
                  <a:pt x="173" y="314"/>
                  <a:pt x="177" y="362"/>
                </a:cubicBezTo>
                <a:cubicBezTo>
                  <a:pt x="177" y="367"/>
                  <a:pt x="177" y="367"/>
                  <a:pt x="177" y="367"/>
                </a:cubicBezTo>
                <a:cubicBezTo>
                  <a:pt x="177" y="373"/>
                  <a:pt x="177" y="373"/>
                  <a:pt x="177" y="373"/>
                </a:cubicBezTo>
                <a:cubicBezTo>
                  <a:pt x="177" y="378"/>
                  <a:pt x="181" y="381"/>
                  <a:pt x="185" y="381"/>
                </a:cubicBezTo>
                <a:cubicBezTo>
                  <a:pt x="316" y="381"/>
                  <a:pt x="316" y="381"/>
                  <a:pt x="316" y="381"/>
                </a:cubicBezTo>
                <a:cubicBezTo>
                  <a:pt x="320" y="381"/>
                  <a:pt x="324" y="377"/>
                  <a:pt x="324" y="373"/>
                </a:cubicBezTo>
                <a:cubicBezTo>
                  <a:pt x="324" y="366"/>
                  <a:pt x="324" y="366"/>
                  <a:pt x="324" y="366"/>
                </a:cubicBezTo>
                <a:lnTo>
                  <a:pt x="324" y="362"/>
                </a:lnTo>
                <a:close/>
                <a:moveTo>
                  <a:pt x="301" y="303"/>
                </a:moveTo>
                <a:cubicBezTo>
                  <a:pt x="288" y="290"/>
                  <a:pt x="288" y="290"/>
                  <a:pt x="288" y="290"/>
                </a:cubicBezTo>
                <a:cubicBezTo>
                  <a:pt x="282" y="294"/>
                  <a:pt x="274" y="298"/>
                  <a:pt x="266" y="299"/>
                </a:cubicBezTo>
                <a:cubicBezTo>
                  <a:pt x="266" y="317"/>
                  <a:pt x="266" y="317"/>
                  <a:pt x="266" y="317"/>
                </a:cubicBezTo>
                <a:cubicBezTo>
                  <a:pt x="266" y="326"/>
                  <a:pt x="259" y="333"/>
                  <a:pt x="250" y="333"/>
                </a:cubicBezTo>
                <a:cubicBezTo>
                  <a:pt x="241" y="333"/>
                  <a:pt x="234" y="326"/>
                  <a:pt x="234" y="317"/>
                </a:cubicBezTo>
                <a:cubicBezTo>
                  <a:pt x="234" y="299"/>
                  <a:pt x="234" y="299"/>
                  <a:pt x="234" y="299"/>
                </a:cubicBezTo>
                <a:cubicBezTo>
                  <a:pt x="226" y="298"/>
                  <a:pt x="218" y="294"/>
                  <a:pt x="212" y="290"/>
                </a:cubicBezTo>
                <a:cubicBezTo>
                  <a:pt x="199" y="303"/>
                  <a:pt x="199" y="303"/>
                  <a:pt x="199" y="303"/>
                </a:cubicBezTo>
                <a:cubicBezTo>
                  <a:pt x="193" y="309"/>
                  <a:pt x="183" y="309"/>
                  <a:pt x="176" y="303"/>
                </a:cubicBezTo>
                <a:cubicBezTo>
                  <a:pt x="170" y="297"/>
                  <a:pt x="170" y="286"/>
                  <a:pt x="176" y="280"/>
                </a:cubicBezTo>
                <a:cubicBezTo>
                  <a:pt x="189" y="267"/>
                  <a:pt x="189" y="267"/>
                  <a:pt x="189" y="267"/>
                </a:cubicBezTo>
                <a:cubicBezTo>
                  <a:pt x="185" y="261"/>
                  <a:pt x="182" y="253"/>
                  <a:pt x="180" y="245"/>
                </a:cubicBezTo>
                <a:cubicBezTo>
                  <a:pt x="162" y="245"/>
                  <a:pt x="162" y="245"/>
                  <a:pt x="162" y="245"/>
                </a:cubicBezTo>
                <a:cubicBezTo>
                  <a:pt x="153" y="245"/>
                  <a:pt x="146" y="238"/>
                  <a:pt x="146" y="229"/>
                </a:cubicBezTo>
                <a:cubicBezTo>
                  <a:pt x="146" y="220"/>
                  <a:pt x="153" y="213"/>
                  <a:pt x="162" y="213"/>
                </a:cubicBezTo>
                <a:cubicBezTo>
                  <a:pt x="180" y="213"/>
                  <a:pt x="180" y="213"/>
                  <a:pt x="180" y="213"/>
                </a:cubicBezTo>
                <a:cubicBezTo>
                  <a:pt x="182" y="205"/>
                  <a:pt x="185" y="198"/>
                  <a:pt x="189" y="191"/>
                </a:cubicBezTo>
                <a:cubicBezTo>
                  <a:pt x="176" y="178"/>
                  <a:pt x="176" y="178"/>
                  <a:pt x="176" y="178"/>
                </a:cubicBezTo>
                <a:cubicBezTo>
                  <a:pt x="170" y="172"/>
                  <a:pt x="170" y="162"/>
                  <a:pt x="176" y="156"/>
                </a:cubicBezTo>
                <a:cubicBezTo>
                  <a:pt x="183" y="149"/>
                  <a:pt x="193" y="149"/>
                  <a:pt x="199" y="156"/>
                </a:cubicBezTo>
                <a:cubicBezTo>
                  <a:pt x="212" y="168"/>
                  <a:pt x="212" y="168"/>
                  <a:pt x="212" y="168"/>
                </a:cubicBezTo>
                <a:cubicBezTo>
                  <a:pt x="218" y="164"/>
                  <a:pt x="226" y="161"/>
                  <a:pt x="234" y="159"/>
                </a:cubicBezTo>
                <a:cubicBezTo>
                  <a:pt x="234" y="141"/>
                  <a:pt x="234" y="141"/>
                  <a:pt x="234" y="141"/>
                </a:cubicBezTo>
                <a:cubicBezTo>
                  <a:pt x="234" y="132"/>
                  <a:pt x="241" y="125"/>
                  <a:pt x="250" y="125"/>
                </a:cubicBezTo>
                <a:cubicBezTo>
                  <a:pt x="259" y="125"/>
                  <a:pt x="266" y="132"/>
                  <a:pt x="266" y="141"/>
                </a:cubicBezTo>
                <a:cubicBezTo>
                  <a:pt x="266" y="159"/>
                  <a:pt x="266" y="159"/>
                  <a:pt x="266" y="159"/>
                </a:cubicBezTo>
                <a:cubicBezTo>
                  <a:pt x="274" y="161"/>
                  <a:pt x="282" y="164"/>
                  <a:pt x="288" y="168"/>
                </a:cubicBezTo>
                <a:cubicBezTo>
                  <a:pt x="301" y="156"/>
                  <a:pt x="301" y="156"/>
                  <a:pt x="301" y="156"/>
                </a:cubicBezTo>
                <a:cubicBezTo>
                  <a:pt x="307" y="149"/>
                  <a:pt x="317" y="149"/>
                  <a:pt x="324" y="156"/>
                </a:cubicBezTo>
                <a:cubicBezTo>
                  <a:pt x="330" y="162"/>
                  <a:pt x="330" y="172"/>
                  <a:pt x="324" y="178"/>
                </a:cubicBezTo>
                <a:cubicBezTo>
                  <a:pt x="311" y="191"/>
                  <a:pt x="311" y="191"/>
                  <a:pt x="311" y="191"/>
                </a:cubicBezTo>
                <a:cubicBezTo>
                  <a:pt x="315" y="198"/>
                  <a:pt x="318" y="205"/>
                  <a:pt x="320" y="213"/>
                </a:cubicBezTo>
                <a:cubicBezTo>
                  <a:pt x="338" y="213"/>
                  <a:pt x="338" y="213"/>
                  <a:pt x="338" y="213"/>
                </a:cubicBezTo>
                <a:cubicBezTo>
                  <a:pt x="347" y="213"/>
                  <a:pt x="354" y="220"/>
                  <a:pt x="354" y="229"/>
                </a:cubicBezTo>
                <a:cubicBezTo>
                  <a:pt x="354" y="238"/>
                  <a:pt x="347" y="245"/>
                  <a:pt x="338" y="245"/>
                </a:cubicBezTo>
                <a:cubicBezTo>
                  <a:pt x="320" y="245"/>
                  <a:pt x="320" y="245"/>
                  <a:pt x="320" y="245"/>
                </a:cubicBezTo>
                <a:cubicBezTo>
                  <a:pt x="318" y="253"/>
                  <a:pt x="315" y="261"/>
                  <a:pt x="311" y="267"/>
                </a:cubicBezTo>
                <a:cubicBezTo>
                  <a:pt x="324" y="280"/>
                  <a:pt x="324" y="280"/>
                  <a:pt x="324" y="280"/>
                </a:cubicBezTo>
                <a:cubicBezTo>
                  <a:pt x="330" y="286"/>
                  <a:pt x="330" y="297"/>
                  <a:pt x="324" y="303"/>
                </a:cubicBezTo>
                <a:cubicBezTo>
                  <a:pt x="317" y="309"/>
                  <a:pt x="307" y="309"/>
                  <a:pt x="301" y="303"/>
                </a:cubicBezTo>
                <a:close/>
                <a:moveTo>
                  <a:pt x="178" y="454"/>
                </a:moveTo>
                <a:cubicBezTo>
                  <a:pt x="178" y="461"/>
                  <a:pt x="182" y="467"/>
                  <a:pt x="186" y="470"/>
                </a:cubicBezTo>
                <a:cubicBezTo>
                  <a:pt x="192" y="475"/>
                  <a:pt x="199" y="478"/>
                  <a:pt x="206" y="481"/>
                </a:cubicBezTo>
                <a:cubicBezTo>
                  <a:pt x="209" y="482"/>
                  <a:pt x="212" y="482"/>
                  <a:pt x="214" y="483"/>
                </a:cubicBezTo>
                <a:cubicBezTo>
                  <a:pt x="215" y="492"/>
                  <a:pt x="223" y="500"/>
                  <a:pt x="233" y="500"/>
                </a:cubicBezTo>
                <a:cubicBezTo>
                  <a:pt x="268" y="500"/>
                  <a:pt x="268" y="500"/>
                  <a:pt x="268" y="500"/>
                </a:cubicBezTo>
                <a:cubicBezTo>
                  <a:pt x="278" y="500"/>
                  <a:pt x="286" y="492"/>
                  <a:pt x="286" y="482"/>
                </a:cubicBezTo>
                <a:cubicBezTo>
                  <a:pt x="291" y="481"/>
                  <a:pt x="296" y="479"/>
                  <a:pt x="301" y="477"/>
                </a:cubicBezTo>
                <a:cubicBezTo>
                  <a:pt x="306" y="475"/>
                  <a:pt x="311" y="473"/>
                  <a:pt x="315" y="469"/>
                </a:cubicBezTo>
                <a:cubicBezTo>
                  <a:pt x="319" y="466"/>
                  <a:pt x="322" y="460"/>
                  <a:pt x="322" y="454"/>
                </a:cubicBezTo>
                <a:cubicBezTo>
                  <a:pt x="322" y="405"/>
                  <a:pt x="322" y="405"/>
                  <a:pt x="322" y="405"/>
                </a:cubicBezTo>
                <a:cubicBezTo>
                  <a:pt x="178" y="406"/>
                  <a:pt x="178" y="406"/>
                  <a:pt x="178" y="406"/>
                </a:cubicBezTo>
                <a:lnTo>
                  <a:pt x="178" y="454"/>
                </a:lnTo>
                <a:close/>
              </a:path>
            </a:pathLst>
          </a:custGeom>
          <a:solidFill>
            <a:srgbClr val="FFFFFF"/>
          </a:solidFill>
          <a:ln w="9525">
            <a:noFill/>
            <a:round/>
            <a:headEnd/>
            <a:tailEnd/>
          </a:ln>
        </p:spPr>
        <p:txBody>
          <a:bodyPr vert="horz" wrap="square" lIns="91436" tIns="45719" rIns="91436" bIns="45719" numCol="1" anchor="t" anchorCtr="0" compatLnSpc="1">
            <a:prstTxWarp prst="textNoShape">
              <a:avLst/>
            </a:prstTxWarp>
          </a:bodyPr>
          <a:lstStyle/>
          <a:p>
            <a:endParaRPr lang="en-US" sz="3200" dirty="0"/>
          </a:p>
        </p:txBody>
      </p:sp>
      <p:sp>
        <p:nvSpPr>
          <p:cNvPr id="32" name="Freeform 13"/>
          <p:cNvSpPr>
            <a:spLocks noEditPoints="1"/>
          </p:cNvSpPr>
          <p:nvPr/>
        </p:nvSpPr>
        <p:spPr bwMode="auto">
          <a:xfrm>
            <a:off x="2532099" y="2280609"/>
            <a:ext cx="350539" cy="450067"/>
          </a:xfrm>
          <a:custGeom>
            <a:avLst/>
            <a:gdLst/>
            <a:ahLst/>
            <a:cxnLst>
              <a:cxn ang="0">
                <a:pos x="203" y="460"/>
              </a:cxn>
              <a:cxn ang="0">
                <a:pos x="203" y="60"/>
              </a:cxn>
              <a:cxn ang="0">
                <a:pos x="350" y="112"/>
              </a:cxn>
              <a:cxn ang="0">
                <a:pos x="350" y="277"/>
              </a:cxn>
              <a:cxn ang="0">
                <a:pos x="208" y="458"/>
              </a:cxn>
              <a:cxn ang="0">
                <a:pos x="203" y="460"/>
              </a:cxn>
              <a:cxn ang="0">
                <a:pos x="208" y="518"/>
              </a:cxn>
              <a:cxn ang="0">
                <a:pos x="220" y="513"/>
              </a:cxn>
              <a:cxn ang="0">
                <a:pos x="405" y="280"/>
              </a:cxn>
              <a:cxn ang="0">
                <a:pos x="405" y="81"/>
              </a:cxn>
              <a:cxn ang="0">
                <a:pos x="393" y="65"/>
              </a:cxn>
              <a:cxn ang="0">
                <a:pos x="208" y="2"/>
              </a:cxn>
              <a:cxn ang="0">
                <a:pos x="197" y="2"/>
              </a:cxn>
              <a:cxn ang="0">
                <a:pos x="13" y="65"/>
              </a:cxn>
              <a:cxn ang="0">
                <a:pos x="1" y="81"/>
              </a:cxn>
              <a:cxn ang="0">
                <a:pos x="1" y="279"/>
              </a:cxn>
              <a:cxn ang="0">
                <a:pos x="185" y="513"/>
              </a:cxn>
              <a:cxn ang="0">
                <a:pos x="195" y="518"/>
              </a:cxn>
              <a:cxn ang="0">
                <a:pos x="202" y="519"/>
              </a:cxn>
              <a:cxn ang="0">
                <a:pos x="208" y="518"/>
              </a:cxn>
              <a:cxn ang="0">
                <a:pos x="203" y="37"/>
              </a:cxn>
              <a:cxn ang="0">
                <a:pos x="370" y="94"/>
              </a:cxn>
              <a:cxn ang="0">
                <a:pos x="370" y="279"/>
              </a:cxn>
              <a:cxn ang="0">
                <a:pos x="207" y="481"/>
              </a:cxn>
              <a:cxn ang="0">
                <a:pos x="202" y="483"/>
              </a:cxn>
              <a:cxn ang="0">
                <a:pos x="198" y="481"/>
              </a:cxn>
              <a:cxn ang="0">
                <a:pos x="36" y="279"/>
              </a:cxn>
              <a:cxn ang="0">
                <a:pos x="36" y="94"/>
              </a:cxn>
              <a:cxn ang="0">
                <a:pos x="203" y="37"/>
              </a:cxn>
            </a:cxnLst>
            <a:rect l="0" t="0" r="r" b="b"/>
            <a:pathLst>
              <a:path w="406" h="519">
                <a:moveTo>
                  <a:pt x="203" y="460"/>
                </a:moveTo>
                <a:cubicBezTo>
                  <a:pt x="203" y="60"/>
                  <a:pt x="203" y="60"/>
                  <a:pt x="203" y="60"/>
                </a:cubicBezTo>
                <a:cubicBezTo>
                  <a:pt x="350" y="112"/>
                  <a:pt x="350" y="112"/>
                  <a:pt x="350" y="112"/>
                </a:cubicBezTo>
                <a:cubicBezTo>
                  <a:pt x="350" y="130"/>
                  <a:pt x="350" y="180"/>
                  <a:pt x="350" y="277"/>
                </a:cubicBezTo>
                <a:cubicBezTo>
                  <a:pt x="350" y="386"/>
                  <a:pt x="208" y="458"/>
                  <a:pt x="208" y="458"/>
                </a:cubicBezTo>
                <a:lnTo>
                  <a:pt x="203" y="460"/>
                </a:lnTo>
                <a:close/>
                <a:moveTo>
                  <a:pt x="208" y="518"/>
                </a:moveTo>
                <a:cubicBezTo>
                  <a:pt x="220" y="513"/>
                  <a:pt x="220" y="513"/>
                  <a:pt x="220" y="513"/>
                </a:cubicBezTo>
                <a:cubicBezTo>
                  <a:pt x="228" y="510"/>
                  <a:pt x="403" y="434"/>
                  <a:pt x="405" y="280"/>
                </a:cubicBezTo>
                <a:cubicBezTo>
                  <a:pt x="406" y="155"/>
                  <a:pt x="405" y="97"/>
                  <a:pt x="405" y="81"/>
                </a:cubicBezTo>
                <a:cubicBezTo>
                  <a:pt x="405" y="74"/>
                  <a:pt x="400" y="68"/>
                  <a:pt x="393" y="65"/>
                </a:cubicBezTo>
                <a:cubicBezTo>
                  <a:pt x="208" y="2"/>
                  <a:pt x="208" y="2"/>
                  <a:pt x="208" y="2"/>
                </a:cubicBezTo>
                <a:cubicBezTo>
                  <a:pt x="205" y="0"/>
                  <a:pt x="201" y="0"/>
                  <a:pt x="197" y="2"/>
                </a:cubicBezTo>
                <a:cubicBezTo>
                  <a:pt x="13" y="65"/>
                  <a:pt x="13" y="65"/>
                  <a:pt x="13" y="65"/>
                </a:cubicBezTo>
                <a:cubicBezTo>
                  <a:pt x="6" y="67"/>
                  <a:pt x="1" y="74"/>
                  <a:pt x="1" y="81"/>
                </a:cubicBezTo>
                <a:cubicBezTo>
                  <a:pt x="1" y="95"/>
                  <a:pt x="0" y="152"/>
                  <a:pt x="1" y="279"/>
                </a:cubicBezTo>
                <a:cubicBezTo>
                  <a:pt x="3" y="434"/>
                  <a:pt x="177" y="510"/>
                  <a:pt x="185" y="513"/>
                </a:cubicBezTo>
                <a:cubicBezTo>
                  <a:pt x="195" y="518"/>
                  <a:pt x="195" y="518"/>
                  <a:pt x="195" y="518"/>
                </a:cubicBezTo>
                <a:cubicBezTo>
                  <a:pt x="197" y="519"/>
                  <a:pt x="199" y="519"/>
                  <a:pt x="202" y="519"/>
                </a:cubicBezTo>
                <a:cubicBezTo>
                  <a:pt x="204" y="519"/>
                  <a:pt x="206" y="519"/>
                  <a:pt x="208" y="518"/>
                </a:cubicBezTo>
                <a:close/>
                <a:moveTo>
                  <a:pt x="203" y="37"/>
                </a:moveTo>
                <a:cubicBezTo>
                  <a:pt x="370" y="94"/>
                  <a:pt x="370" y="94"/>
                  <a:pt x="370" y="94"/>
                </a:cubicBezTo>
                <a:cubicBezTo>
                  <a:pt x="370" y="120"/>
                  <a:pt x="371" y="177"/>
                  <a:pt x="370" y="279"/>
                </a:cubicBezTo>
                <a:cubicBezTo>
                  <a:pt x="369" y="411"/>
                  <a:pt x="213" y="479"/>
                  <a:pt x="207" y="481"/>
                </a:cubicBezTo>
                <a:cubicBezTo>
                  <a:pt x="202" y="483"/>
                  <a:pt x="202" y="483"/>
                  <a:pt x="202" y="483"/>
                </a:cubicBezTo>
                <a:cubicBezTo>
                  <a:pt x="198" y="481"/>
                  <a:pt x="198" y="481"/>
                  <a:pt x="198" y="481"/>
                </a:cubicBezTo>
                <a:cubicBezTo>
                  <a:pt x="192" y="479"/>
                  <a:pt x="37" y="411"/>
                  <a:pt x="36" y="279"/>
                </a:cubicBezTo>
                <a:cubicBezTo>
                  <a:pt x="35" y="175"/>
                  <a:pt x="36" y="119"/>
                  <a:pt x="36" y="94"/>
                </a:cubicBezTo>
                <a:lnTo>
                  <a:pt x="203" y="37"/>
                </a:lnTo>
                <a:close/>
              </a:path>
            </a:pathLst>
          </a:custGeom>
          <a:solidFill>
            <a:srgbClr val="FFFFFF"/>
          </a:solidFill>
          <a:ln w="9525">
            <a:noFill/>
            <a:round/>
            <a:headEnd/>
            <a:tailEnd/>
          </a:ln>
        </p:spPr>
        <p:txBody>
          <a:bodyPr vert="horz" wrap="square" lIns="91436" tIns="45719" rIns="91436" bIns="45719" numCol="1" anchor="t" anchorCtr="0" compatLnSpc="1">
            <a:prstTxWarp prst="textNoShape">
              <a:avLst/>
            </a:prstTxWarp>
          </a:bodyPr>
          <a:lstStyle/>
          <a:p>
            <a:endParaRPr lang="en-US" sz="3200" dirty="0"/>
          </a:p>
        </p:txBody>
      </p:sp>
      <p:sp>
        <p:nvSpPr>
          <p:cNvPr id="33" name="Freeform 15"/>
          <p:cNvSpPr>
            <a:spLocks noEditPoints="1"/>
          </p:cNvSpPr>
          <p:nvPr/>
        </p:nvSpPr>
        <p:spPr bwMode="auto">
          <a:xfrm>
            <a:off x="8943751" y="2325643"/>
            <a:ext cx="448604" cy="449337"/>
          </a:xfrm>
          <a:custGeom>
            <a:avLst/>
            <a:gdLst/>
            <a:ahLst/>
            <a:cxnLst>
              <a:cxn ang="0">
                <a:pos x="96" y="391"/>
              </a:cxn>
              <a:cxn ang="0">
                <a:pos x="192" y="313"/>
              </a:cxn>
              <a:cxn ang="0">
                <a:pos x="12" y="304"/>
              </a:cxn>
              <a:cxn ang="0">
                <a:pos x="96" y="118"/>
              </a:cxn>
              <a:cxn ang="0">
                <a:pos x="181" y="304"/>
              </a:cxn>
              <a:cxn ang="0">
                <a:pos x="190" y="298"/>
              </a:cxn>
              <a:cxn ang="0">
                <a:pos x="106" y="88"/>
              </a:cxn>
              <a:cxn ang="0">
                <a:pos x="87" y="88"/>
              </a:cxn>
              <a:cxn ang="0">
                <a:pos x="3" y="298"/>
              </a:cxn>
              <a:cxn ang="0">
                <a:pos x="422" y="82"/>
              </a:cxn>
              <a:cxn ang="0">
                <a:pos x="328" y="290"/>
              </a:cxn>
              <a:cxn ang="0">
                <a:pos x="334" y="304"/>
              </a:cxn>
              <a:cxn ang="0">
                <a:pos x="347" y="298"/>
              </a:cxn>
              <a:cxn ang="0">
                <a:pos x="497" y="298"/>
              </a:cxn>
              <a:cxn ang="0">
                <a:pos x="509" y="304"/>
              </a:cxn>
              <a:cxn ang="0">
                <a:pos x="515" y="290"/>
              </a:cxn>
              <a:cxn ang="0">
                <a:pos x="422" y="82"/>
              </a:cxn>
              <a:cxn ang="0">
                <a:pos x="422" y="391"/>
              </a:cxn>
              <a:cxn ang="0">
                <a:pos x="326" y="313"/>
              </a:cxn>
              <a:cxn ang="0">
                <a:pos x="161" y="49"/>
              </a:cxn>
              <a:cxn ang="0">
                <a:pos x="357" y="49"/>
              </a:cxn>
              <a:cxn ang="0">
                <a:pos x="481" y="43"/>
              </a:cxn>
              <a:cxn ang="0">
                <a:pos x="465" y="43"/>
              </a:cxn>
              <a:cxn ang="0">
                <a:pos x="363" y="31"/>
              </a:cxn>
              <a:cxn ang="0">
                <a:pos x="155" y="31"/>
              </a:cxn>
              <a:cxn ang="0">
                <a:pos x="53" y="43"/>
              </a:cxn>
              <a:cxn ang="0">
                <a:pos x="37" y="43"/>
              </a:cxn>
              <a:cxn ang="0">
                <a:pos x="325" y="474"/>
              </a:cxn>
              <a:cxn ang="0">
                <a:pos x="325" y="452"/>
              </a:cxn>
              <a:cxn ang="0">
                <a:pos x="303" y="76"/>
              </a:cxn>
              <a:cxn ang="0">
                <a:pos x="215" y="76"/>
              </a:cxn>
              <a:cxn ang="0">
                <a:pos x="193" y="452"/>
              </a:cxn>
              <a:cxn ang="0">
                <a:pos x="193" y="474"/>
              </a:cxn>
              <a:cxn ang="0">
                <a:pos x="193" y="518"/>
              </a:cxn>
              <a:cxn ang="0">
                <a:pos x="347" y="496"/>
              </a:cxn>
            </a:cxnLst>
            <a:rect l="0" t="0" r="r" b="b"/>
            <a:pathLst>
              <a:path w="518" h="518">
                <a:moveTo>
                  <a:pt x="192" y="313"/>
                </a:moveTo>
                <a:cubicBezTo>
                  <a:pt x="192" y="356"/>
                  <a:pt x="149" y="391"/>
                  <a:pt x="96" y="391"/>
                </a:cubicBezTo>
                <a:cubicBezTo>
                  <a:pt x="43" y="391"/>
                  <a:pt x="0" y="356"/>
                  <a:pt x="0" y="313"/>
                </a:cubicBezTo>
                <a:lnTo>
                  <a:pt x="192" y="313"/>
                </a:lnTo>
                <a:close/>
                <a:moveTo>
                  <a:pt x="9" y="304"/>
                </a:moveTo>
                <a:cubicBezTo>
                  <a:pt x="10" y="304"/>
                  <a:pt x="11" y="304"/>
                  <a:pt x="12" y="304"/>
                </a:cubicBezTo>
                <a:cubicBezTo>
                  <a:pt x="16" y="304"/>
                  <a:pt x="20" y="302"/>
                  <a:pt x="21" y="298"/>
                </a:cubicBezTo>
                <a:cubicBezTo>
                  <a:pt x="96" y="118"/>
                  <a:pt x="96" y="118"/>
                  <a:pt x="96" y="118"/>
                </a:cubicBezTo>
                <a:cubicBezTo>
                  <a:pt x="171" y="298"/>
                  <a:pt x="171" y="298"/>
                  <a:pt x="171" y="298"/>
                </a:cubicBezTo>
                <a:cubicBezTo>
                  <a:pt x="173" y="302"/>
                  <a:pt x="177" y="304"/>
                  <a:pt x="181" y="304"/>
                </a:cubicBezTo>
                <a:cubicBezTo>
                  <a:pt x="182" y="304"/>
                  <a:pt x="183" y="304"/>
                  <a:pt x="184" y="304"/>
                </a:cubicBezTo>
                <a:cubicBezTo>
                  <a:pt x="187" y="303"/>
                  <a:pt x="189" y="301"/>
                  <a:pt x="190" y="298"/>
                </a:cubicBezTo>
                <a:cubicBezTo>
                  <a:pt x="191" y="295"/>
                  <a:pt x="191" y="293"/>
                  <a:pt x="190" y="290"/>
                </a:cubicBezTo>
                <a:cubicBezTo>
                  <a:pt x="106" y="88"/>
                  <a:pt x="106" y="88"/>
                  <a:pt x="106" y="88"/>
                </a:cubicBezTo>
                <a:cubicBezTo>
                  <a:pt x="104" y="84"/>
                  <a:pt x="100" y="82"/>
                  <a:pt x="96" y="82"/>
                </a:cubicBezTo>
                <a:cubicBezTo>
                  <a:pt x="92" y="82"/>
                  <a:pt x="89" y="84"/>
                  <a:pt x="87" y="88"/>
                </a:cubicBezTo>
                <a:cubicBezTo>
                  <a:pt x="3" y="290"/>
                  <a:pt x="3" y="290"/>
                  <a:pt x="3" y="290"/>
                </a:cubicBezTo>
                <a:cubicBezTo>
                  <a:pt x="2" y="293"/>
                  <a:pt x="2" y="295"/>
                  <a:pt x="3" y="298"/>
                </a:cubicBezTo>
                <a:cubicBezTo>
                  <a:pt x="4" y="301"/>
                  <a:pt x="6" y="303"/>
                  <a:pt x="9" y="304"/>
                </a:cubicBezTo>
                <a:close/>
                <a:moveTo>
                  <a:pt x="422" y="82"/>
                </a:moveTo>
                <a:cubicBezTo>
                  <a:pt x="418" y="82"/>
                  <a:pt x="414" y="84"/>
                  <a:pt x="412" y="88"/>
                </a:cubicBezTo>
                <a:cubicBezTo>
                  <a:pt x="328" y="290"/>
                  <a:pt x="328" y="290"/>
                  <a:pt x="328" y="290"/>
                </a:cubicBezTo>
                <a:cubicBezTo>
                  <a:pt x="327" y="293"/>
                  <a:pt x="327" y="295"/>
                  <a:pt x="328" y="298"/>
                </a:cubicBezTo>
                <a:cubicBezTo>
                  <a:pt x="329" y="301"/>
                  <a:pt x="331" y="303"/>
                  <a:pt x="334" y="304"/>
                </a:cubicBezTo>
                <a:cubicBezTo>
                  <a:pt x="335" y="304"/>
                  <a:pt x="336" y="304"/>
                  <a:pt x="337" y="304"/>
                </a:cubicBezTo>
                <a:cubicBezTo>
                  <a:pt x="341" y="304"/>
                  <a:pt x="345" y="302"/>
                  <a:pt x="347" y="298"/>
                </a:cubicBezTo>
                <a:cubicBezTo>
                  <a:pt x="422" y="118"/>
                  <a:pt x="422" y="118"/>
                  <a:pt x="422" y="118"/>
                </a:cubicBezTo>
                <a:cubicBezTo>
                  <a:pt x="497" y="298"/>
                  <a:pt x="497" y="298"/>
                  <a:pt x="497" y="298"/>
                </a:cubicBezTo>
                <a:cubicBezTo>
                  <a:pt x="498" y="302"/>
                  <a:pt x="502" y="304"/>
                  <a:pt x="506" y="304"/>
                </a:cubicBezTo>
                <a:cubicBezTo>
                  <a:pt x="507" y="304"/>
                  <a:pt x="508" y="304"/>
                  <a:pt x="509" y="304"/>
                </a:cubicBezTo>
                <a:cubicBezTo>
                  <a:pt x="512" y="303"/>
                  <a:pt x="514" y="301"/>
                  <a:pt x="515" y="298"/>
                </a:cubicBezTo>
                <a:cubicBezTo>
                  <a:pt x="516" y="295"/>
                  <a:pt x="516" y="293"/>
                  <a:pt x="515" y="290"/>
                </a:cubicBezTo>
                <a:cubicBezTo>
                  <a:pt x="431" y="88"/>
                  <a:pt x="431" y="88"/>
                  <a:pt x="431" y="88"/>
                </a:cubicBezTo>
                <a:cubicBezTo>
                  <a:pt x="429" y="84"/>
                  <a:pt x="426" y="82"/>
                  <a:pt x="422" y="82"/>
                </a:cubicBezTo>
                <a:close/>
                <a:moveTo>
                  <a:pt x="326" y="313"/>
                </a:moveTo>
                <a:cubicBezTo>
                  <a:pt x="326" y="356"/>
                  <a:pt x="369" y="391"/>
                  <a:pt x="422" y="391"/>
                </a:cubicBezTo>
                <a:cubicBezTo>
                  <a:pt x="475" y="391"/>
                  <a:pt x="518" y="356"/>
                  <a:pt x="518" y="313"/>
                </a:cubicBezTo>
                <a:lnTo>
                  <a:pt x="326" y="313"/>
                </a:lnTo>
                <a:close/>
                <a:moveTo>
                  <a:pt x="80" y="75"/>
                </a:moveTo>
                <a:cubicBezTo>
                  <a:pt x="111" y="75"/>
                  <a:pt x="135" y="62"/>
                  <a:pt x="161" y="49"/>
                </a:cubicBezTo>
                <a:cubicBezTo>
                  <a:pt x="189" y="34"/>
                  <a:pt x="218" y="19"/>
                  <a:pt x="259" y="19"/>
                </a:cubicBezTo>
                <a:cubicBezTo>
                  <a:pt x="300" y="19"/>
                  <a:pt x="329" y="34"/>
                  <a:pt x="357" y="49"/>
                </a:cubicBezTo>
                <a:cubicBezTo>
                  <a:pt x="382" y="62"/>
                  <a:pt x="407" y="75"/>
                  <a:pt x="438" y="75"/>
                </a:cubicBezTo>
                <a:cubicBezTo>
                  <a:pt x="478" y="75"/>
                  <a:pt x="481" y="50"/>
                  <a:pt x="481" y="43"/>
                </a:cubicBezTo>
                <a:cubicBezTo>
                  <a:pt x="481" y="37"/>
                  <a:pt x="478" y="33"/>
                  <a:pt x="473" y="33"/>
                </a:cubicBezTo>
                <a:cubicBezTo>
                  <a:pt x="469" y="33"/>
                  <a:pt x="465" y="37"/>
                  <a:pt x="465" y="43"/>
                </a:cubicBezTo>
                <a:cubicBezTo>
                  <a:pt x="465" y="49"/>
                  <a:pt x="457" y="55"/>
                  <a:pt x="438" y="55"/>
                </a:cubicBezTo>
                <a:cubicBezTo>
                  <a:pt x="410" y="55"/>
                  <a:pt x="387" y="43"/>
                  <a:pt x="363" y="31"/>
                </a:cubicBezTo>
                <a:cubicBezTo>
                  <a:pt x="335" y="16"/>
                  <a:pt x="303" y="0"/>
                  <a:pt x="259" y="0"/>
                </a:cubicBezTo>
                <a:cubicBezTo>
                  <a:pt x="215" y="0"/>
                  <a:pt x="183" y="16"/>
                  <a:pt x="155" y="31"/>
                </a:cubicBezTo>
                <a:cubicBezTo>
                  <a:pt x="131" y="43"/>
                  <a:pt x="108" y="55"/>
                  <a:pt x="80" y="55"/>
                </a:cubicBezTo>
                <a:cubicBezTo>
                  <a:pt x="61" y="55"/>
                  <a:pt x="53" y="49"/>
                  <a:pt x="53" y="43"/>
                </a:cubicBezTo>
                <a:cubicBezTo>
                  <a:pt x="53" y="37"/>
                  <a:pt x="49" y="33"/>
                  <a:pt x="45" y="33"/>
                </a:cubicBezTo>
                <a:cubicBezTo>
                  <a:pt x="40" y="33"/>
                  <a:pt x="37" y="37"/>
                  <a:pt x="37" y="43"/>
                </a:cubicBezTo>
                <a:cubicBezTo>
                  <a:pt x="37" y="50"/>
                  <a:pt x="40" y="75"/>
                  <a:pt x="80" y="75"/>
                </a:cubicBezTo>
                <a:close/>
                <a:moveTo>
                  <a:pt x="325" y="474"/>
                </a:moveTo>
                <a:cubicBezTo>
                  <a:pt x="303" y="474"/>
                  <a:pt x="303" y="474"/>
                  <a:pt x="303" y="474"/>
                </a:cubicBezTo>
                <a:cubicBezTo>
                  <a:pt x="315" y="474"/>
                  <a:pt x="325" y="464"/>
                  <a:pt x="325" y="452"/>
                </a:cubicBezTo>
                <a:cubicBezTo>
                  <a:pt x="325" y="440"/>
                  <a:pt x="315" y="430"/>
                  <a:pt x="303" y="430"/>
                </a:cubicBezTo>
                <a:cubicBezTo>
                  <a:pt x="303" y="76"/>
                  <a:pt x="303" y="76"/>
                  <a:pt x="303" y="76"/>
                </a:cubicBezTo>
                <a:cubicBezTo>
                  <a:pt x="303" y="52"/>
                  <a:pt x="283" y="32"/>
                  <a:pt x="259" y="32"/>
                </a:cubicBezTo>
                <a:cubicBezTo>
                  <a:pt x="235" y="32"/>
                  <a:pt x="215" y="52"/>
                  <a:pt x="215" y="76"/>
                </a:cubicBezTo>
                <a:cubicBezTo>
                  <a:pt x="215" y="430"/>
                  <a:pt x="215" y="430"/>
                  <a:pt x="215" y="430"/>
                </a:cubicBezTo>
                <a:cubicBezTo>
                  <a:pt x="203" y="430"/>
                  <a:pt x="193" y="440"/>
                  <a:pt x="193" y="452"/>
                </a:cubicBezTo>
                <a:cubicBezTo>
                  <a:pt x="193" y="464"/>
                  <a:pt x="203" y="474"/>
                  <a:pt x="215" y="474"/>
                </a:cubicBezTo>
                <a:cubicBezTo>
                  <a:pt x="193" y="474"/>
                  <a:pt x="193" y="474"/>
                  <a:pt x="193" y="474"/>
                </a:cubicBezTo>
                <a:cubicBezTo>
                  <a:pt x="180" y="474"/>
                  <a:pt x="170" y="484"/>
                  <a:pt x="170" y="496"/>
                </a:cubicBezTo>
                <a:cubicBezTo>
                  <a:pt x="170" y="508"/>
                  <a:pt x="180" y="518"/>
                  <a:pt x="193" y="518"/>
                </a:cubicBezTo>
                <a:cubicBezTo>
                  <a:pt x="325" y="518"/>
                  <a:pt x="325" y="518"/>
                  <a:pt x="325" y="518"/>
                </a:cubicBezTo>
                <a:cubicBezTo>
                  <a:pt x="338" y="518"/>
                  <a:pt x="347" y="508"/>
                  <a:pt x="347" y="496"/>
                </a:cubicBezTo>
                <a:cubicBezTo>
                  <a:pt x="347" y="484"/>
                  <a:pt x="338" y="474"/>
                  <a:pt x="325" y="474"/>
                </a:cubicBezTo>
                <a:close/>
              </a:path>
            </a:pathLst>
          </a:custGeom>
          <a:solidFill>
            <a:srgbClr val="FFFFFF"/>
          </a:solidFill>
          <a:ln w="9525">
            <a:noFill/>
            <a:round/>
            <a:headEnd/>
            <a:tailEnd/>
          </a:ln>
        </p:spPr>
        <p:txBody>
          <a:bodyPr vert="horz" wrap="square" lIns="91436" tIns="45719" rIns="91436" bIns="45719" numCol="1" anchor="t" anchorCtr="0" compatLnSpc="1">
            <a:prstTxWarp prst="textNoShape">
              <a:avLst/>
            </a:prstTxWarp>
          </a:bodyPr>
          <a:lstStyle/>
          <a:p>
            <a:endParaRPr lang="en-US" sz="3200" dirty="0"/>
          </a:p>
        </p:txBody>
      </p:sp>
      <p:sp>
        <p:nvSpPr>
          <p:cNvPr id="2" name="TextBox 1"/>
          <p:cNvSpPr txBox="1"/>
          <p:nvPr/>
        </p:nvSpPr>
        <p:spPr>
          <a:xfrm>
            <a:off x="878778" y="5195972"/>
            <a:ext cx="10854047" cy="738662"/>
          </a:xfrm>
          <a:prstGeom prst="rect">
            <a:avLst/>
          </a:prstGeom>
          <a:noFill/>
        </p:spPr>
        <p:txBody>
          <a:bodyPr wrap="square" lIns="91436" tIns="45719" rIns="91436" bIns="45719" rtlCol="0">
            <a:spAutoFit/>
          </a:bodyPr>
          <a:lstStyle/>
          <a:p>
            <a:pPr algn="ctr"/>
            <a:r>
              <a:rPr lang="en-US" sz="2100" b="1" dirty="0"/>
              <a:t>Bottom Line</a:t>
            </a:r>
            <a:r>
              <a:rPr lang="en-US" sz="2100" dirty="0"/>
              <a:t>: ASTA is the only organization with the industry expertise and relationships, with policymakers, coalitions and the industry to meet this mission</a:t>
            </a:r>
          </a:p>
        </p:txBody>
      </p:sp>
    </p:spTree>
    <p:extLst>
      <p:ext uri="{BB962C8B-B14F-4D97-AF65-F5344CB8AC3E}">
        <p14:creationId xmlns:p14="http://schemas.microsoft.com/office/powerpoint/2010/main" val="5216287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0000">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0000">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14:bounceEnd="60000">
                                          <p:cBhvr additive="base">
                                            <p:cTn id="15" dur="75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0000">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0" dur="75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105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par>
                              <p:cTn id="35" fill="hold">
                                <p:stCondLst>
                                  <p:cond delay="155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Effect transition="in" filter="fade">
                                          <p:cBhvr>
                                            <p:cTn id="56" dur="500"/>
                                            <p:tgtEl>
                                              <p:spTgt spid="3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fltVal val="0"/>
                                              </p:val>
                                            </p:tav>
                                            <p:tav tm="100000">
                                              <p:val>
                                                <p:strVal val="#ppt_w"/>
                                              </p:val>
                                            </p:tav>
                                          </p:tavLst>
                                        </p:anim>
                                        <p:anim calcmode="lin" valueType="num">
                                          <p:cBhvr>
                                            <p:cTn id="77" dur="500" fill="hold"/>
                                            <p:tgtEl>
                                              <p:spTgt spid="33"/>
                                            </p:tgtEl>
                                            <p:attrNameLst>
                                              <p:attrName>ppt_h</p:attrName>
                                            </p:attrNameLst>
                                          </p:cBhvr>
                                          <p:tavLst>
                                            <p:tav tm="0">
                                              <p:val>
                                                <p:fltVal val="0"/>
                                              </p:val>
                                            </p:tav>
                                            <p:tav tm="100000">
                                              <p:val>
                                                <p:strVal val="#ppt_h"/>
                                              </p:val>
                                            </p:tav>
                                          </p:tavLst>
                                        </p:anim>
                                        <p:animEffect transition="in" filter="fade">
                                          <p:cBhvr>
                                            <p:cTn id="78" dur="500"/>
                                            <p:tgtEl>
                                              <p:spTgt spid="33"/>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500" fill="hold"/>
                                            <p:tgtEl>
                                              <p:spTgt spid="31"/>
                                            </p:tgtEl>
                                            <p:attrNameLst>
                                              <p:attrName>ppt_w</p:attrName>
                                            </p:attrNameLst>
                                          </p:cBhvr>
                                          <p:tavLst>
                                            <p:tav tm="0">
                                              <p:val>
                                                <p:fltVal val="0"/>
                                              </p:val>
                                            </p:tav>
                                            <p:tav tm="100000">
                                              <p:val>
                                                <p:strVal val="#ppt_w"/>
                                              </p:val>
                                            </p:tav>
                                          </p:tavLst>
                                        </p:anim>
                                        <p:anim calcmode="lin" valueType="num">
                                          <p:cBhvr>
                                            <p:cTn id="99" dur="500" fill="hold"/>
                                            <p:tgtEl>
                                              <p:spTgt spid="31"/>
                                            </p:tgtEl>
                                            <p:attrNameLst>
                                              <p:attrName>ppt_h</p:attrName>
                                            </p:attrNameLst>
                                          </p:cBhvr>
                                          <p:tavLst>
                                            <p:tav tm="0">
                                              <p:val>
                                                <p:fltVal val="0"/>
                                              </p:val>
                                            </p:tav>
                                            <p:tav tm="100000">
                                              <p:val>
                                                <p:strVal val="#ppt_h"/>
                                              </p:val>
                                            </p:tav>
                                          </p:tavLst>
                                        </p:anim>
                                        <p:animEffect transition="in" filter="fade">
                                          <p:cBhvr>
                                            <p:cTn id="100" dur="500"/>
                                            <p:tgtEl>
                                              <p:spTgt spid="31"/>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500"/>
                                            <p:tgtEl>
                                              <p:spTgt spid="21"/>
                                            </p:tgtEl>
                                          </p:cBhvr>
                                        </p:animEffect>
                                      </p:childTnLst>
                                    </p:cTn>
                                  </p:par>
                                  <p:par>
                                    <p:cTn id="108" presetID="16" presetClass="entr" presetSubtype="21" fill="hold" grpId="0" nodeType="withEffect">
                                      <p:stCondLst>
                                        <p:cond delay="1000"/>
                                      </p:stCondLst>
                                      <p:childTnLst>
                                        <p:set>
                                          <p:cBhvr>
                                            <p:cTn id="109" dur="1" fill="hold">
                                              <p:stCondLst>
                                                <p:cond delay="0"/>
                                              </p:stCondLst>
                                            </p:cTn>
                                            <p:tgtEl>
                                              <p:spTgt spid="2"/>
                                            </p:tgtEl>
                                            <p:attrNameLst>
                                              <p:attrName>style.visibility</p:attrName>
                                            </p:attrNameLst>
                                          </p:cBhvr>
                                          <p:to>
                                            <p:strVal val="visible"/>
                                          </p:to>
                                        </p:set>
                                        <p:animEffect transition="in" filter="barn(inVertical)">
                                          <p:cBhvr>
                                            <p:cTn id="1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5" grpId="0" animBg="1"/>
          <p:bldP spid="3" grpId="0" animBg="1"/>
          <p:bldP spid="4" grpId="0" animBg="1"/>
          <p:bldP spid="6" grpId="0" animBg="1"/>
          <p:bldP spid="8" grpId="0" animBg="1"/>
          <p:bldP spid="10" grpId="0" animBg="1"/>
          <p:bldP spid="11" grpId="0" animBg="1"/>
          <p:bldP spid="12" grpId="0" animBg="1"/>
          <p:bldP spid="13" grpId="0" animBg="1"/>
          <p:bldP spid="14" grpId="0" animBg="1"/>
          <p:bldP spid="15" grpId="0"/>
          <p:bldP spid="17" grpId="0"/>
          <p:bldP spid="19" grpId="0"/>
          <p:bldP spid="21" grpId="0"/>
          <p:bldP spid="23" grpId="0"/>
          <p:bldP spid="24" grpId="0"/>
          <p:bldP spid="25" grpId="0"/>
          <p:bldP spid="26" grpId="0"/>
          <p:bldP spid="30" grpId="0" animBg="1"/>
          <p:bldP spid="31" grpId="0" animBg="1"/>
          <p:bldP spid="32" grpId="0" animBg="1"/>
          <p:bldP spid="33"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105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par>
                              <p:cTn id="35" fill="hold">
                                <p:stCondLst>
                                  <p:cond delay="155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Effect transition="in" filter="fade">
                                          <p:cBhvr>
                                            <p:cTn id="56" dur="500"/>
                                            <p:tgtEl>
                                              <p:spTgt spid="3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fltVal val="0"/>
                                              </p:val>
                                            </p:tav>
                                            <p:tav tm="100000">
                                              <p:val>
                                                <p:strVal val="#ppt_w"/>
                                              </p:val>
                                            </p:tav>
                                          </p:tavLst>
                                        </p:anim>
                                        <p:anim calcmode="lin" valueType="num">
                                          <p:cBhvr>
                                            <p:cTn id="77" dur="500" fill="hold"/>
                                            <p:tgtEl>
                                              <p:spTgt spid="33"/>
                                            </p:tgtEl>
                                            <p:attrNameLst>
                                              <p:attrName>ppt_h</p:attrName>
                                            </p:attrNameLst>
                                          </p:cBhvr>
                                          <p:tavLst>
                                            <p:tav tm="0">
                                              <p:val>
                                                <p:fltVal val="0"/>
                                              </p:val>
                                            </p:tav>
                                            <p:tav tm="100000">
                                              <p:val>
                                                <p:strVal val="#ppt_h"/>
                                              </p:val>
                                            </p:tav>
                                          </p:tavLst>
                                        </p:anim>
                                        <p:animEffect transition="in" filter="fade">
                                          <p:cBhvr>
                                            <p:cTn id="78" dur="500"/>
                                            <p:tgtEl>
                                              <p:spTgt spid="33"/>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500" fill="hold"/>
                                            <p:tgtEl>
                                              <p:spTgt spid="31"/>
                                            </p:tgtEl>
                                            <p:attrNameLst>
                                              <p:attrName>ppt_w</p:attrName>
                                            </p:attrNameLst>
                                          </p:cBhvr>
                                          <p:tavLst>
                                            <p:tav tm="0">
                                              <p:val>
                                                <p:fltVal val="0"/>
                                              </p:val>
                                            </p:tav>
                                            <p:tav tm="100000">
                                              <p:val>
                                                <p:strVal val="#ppt_w"/>
                                              </p:val>
                                            </p:tav>
                                          </p:tavLst>
                                        </p:anim>
                                        <p:anim calcmode="lin" valueType="num">
                                          <p:cBhvr>
                                            <p:cTn id="99" dur="500" fill="hold"/>
                                            <p:tgtEl>
                                              <p:spTgt spid="31"/>
                                            </p:tgtEl>
                                            <p:attrNameLst>
                                              <p:attrName>ppt_h</p:attrName>
                                            </p:attrNameLst>
                                          </p:cBhvr>
                                          <p:tavLst>
                                            <p:tav tm="0">
                                              <p:val>
                                                <p:fltVal val="0"/>
                                              </p:val>
                                            </p:tav>
                                            <p:tav tm="100000">
                                              <p:val>
                                                <p:strVal val="#ppt_h"/>
                                              </p:val>
                                            </p:tav>
                                          </p:tavLst>
                                        </p:anim>
                                        <p:animEffect transition="in" filter="fade">
                                          <p:cBhvr>
                                            <p:cTn id="100" dur="500"/>
                                            <p:tgtEl>
                                              <p:spTgt spid="31"/>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500"/>
                                            <p:tgtEl>
                                              <p:spTgt spid="21"/>
                                            </p:tgtEl>
                                          </p:cBhvr>
                                        </p:animEffect>
                                      </p:childTnLst>
                                    </p:cTn>
                                  </p:par>
                                  <p:par>
                                    <p:cTn id="108" presetID="16" presetClass="entr" presetSubtype="21" fill="hold" grpId="0" nodeType="withEffect">
                                      <p:stCondLst>
                                        <p:cond delay="1000"/>
                                      </p:stCondLst>
                                      <p:childTnLst>
                                        <p:set>
                                          <p:cBhvr>
                                            <p:cTn id="109" dur="1" fill="hold">
                                              <p:stCondLst>
                                                <p:cond delay="0"/>
                                              </p:stCondLst>
                                            </p:cTn>
                                            <p:tgtEl>
                                              <p:spTgt spid="2"/>
                                            </p:tgtEl>
                                            <p:attrNameLst>
                                              <p:attrName>style.visibility</p:attrName>
                                            </p:attrNameLst>
                                          </p:cBhvr>
                                          <p:to>
                                            <p:strVal val="visible"/>
                                          </p:to>
                                        </p:set>
                                        <p:animEffect transition="in" filter="barn(inVertical)">
                                          <p:cBhvr>
                                            <p:cTn id="1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5" grpId="0" animBg="1"/>
          <p:bldP spid="3" grpId="0" animBg="1"/>
          <p:bldP spid="4" grpId="0" animBg="1"/>
          <p:bldP spid="6" grpId="0" animBg="1"/>
          <p:bldP spid="8" grpId="0" animBg="1"/>
          <p:bldP spid="10" grpId="0" animBg="1"/>
          <p:bldP spid="11" grpId="0" animBg="1"/>
          <p:bldP spid="12" grpId="0" animBg="1"/>
          <p:bldP spid="13" grpId="0" animBg="1"/>
          <p:bldP spid="14" grpId="0" animBg="1"/>
          <p:bldP spid="15" grpId="0"/>
          <p:bldP spid="17" grpId="0"/>
          <p:bldP spid="19" grpId="0"/>
          <p:bldP spid="21" grpId="0"/>
          <p:bldP spid="23" grpId="0"/>
          <p:bldP spid="24" grpId="0"/>
          <p:bldP spid="25" grpId="0"/>
          <p:bldP spid="26" grpId="0"/>
          <p:bldP spid="30" grpId="0" animBg="1"/>
          <p:bldP spid="31" grpId="0" animBg="1"/>
          <p:bldP spid="32" grpId="0" animBg="1"/>
          <p:bldP spid="33" grpId="0" animBg="1"/>
          <p:bldP spid="2"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8B0CBBB-5FFF-44D8-A94A-6DD62BCED5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582" y="178146"/>
            <a:ext cx="6995243" cy="6520366"/>
          </a:xfrm>
          <a:prstGeom prst="rect">
            <a:avLst/>
          </a:prstGeom>
        </p:spPr>
      </p:pic>
      <p:pic>
        <p:nvPicPr>
          <p:cNvPr id="4100" name="Picture 4" descr="O:\GraphicsFiles\Global Convention\Global Convention 2017 - San Diego\images\lineArtboard 1.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99730" y="1266606"/>
            <a:ext cx="9350455" cy="46141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fontScale="90000"/>
          </a:bodyPr>
          <a:lstStyle/>
          <a:p>
            <a:r>
              <a:rPr lang="en-US" dirty="0"/>
              <a:t>ASTA is Expanding</a:t>
            </a:r>
          </a:p>
        </p:txBody>
      </p:sp>
      <p:sp>
        <p:nvSpPr>
          <p:cNvPr id="4" name="Content Placeholder 3"/>
          <p:cNvSpPr>
            <a:spLocks noGrp="1"/>
          </p:cNvSpPr>
          <p:nvPr>
            <p:ph idx="1"/>
          </p:nvPr>
        </p:nvSpPr>
        <p:spPr>
          <a:xfrm>
            <a:off x="609441" y="1566016"/>
            <a:ext cx="5142773" cy="4124328"/>
          </a:xfrm>
        </p:spPr>
        <p:txBody>
          <a:bodyPr>
            <a:normAutofit/>
          </a:bodyPr>
          <a:lstStyle/>
          <a:p>
            <a:pPr>
              <a:spcBef>
                <a:spcPts val="1200"/>
              </a:spcBef>
              <a:buFont typeface="Arial" panose="020B0604020202020204" pitchFamily="34" charset="0"/>
              <a:buChar char="•"/>
            </a:pPr>
            <a:r>
              <a:rPr lang="en-US" sz="3000" dirty="0"/>
              <a:t>Inclusive Association </a:t>
            </a:r>
          </a:p>
          <a:p>
            <a:pPr>
              <a:spcBef>
                <a:spcPts val="1200"/>
              </a:spcBef>
              <a:buFont typeface="Arial" panose="020B0604020202020204" pitchFamily="34" charset="0"/>
              <a:buChar char="•"/>
            </a:pPr>
            <a:r>
              <a:rPr lang="en-US" sz="3000" dirty="0"/>
              <a:t>32 Chapters and Climbing</a:t>
            </a:r>
          </a:p>
          <a:p>
            <a:pPr>
              <a:spcBef>
                <a:spcPts val="1200"/>
              </a:spcBef>
              <a:buFont typeface="Arial" panose="020B0604020202020204" pitchFamily="34" charset="0"/>
              <a:buChar char="•"/>
            </a:pPr>
            <a:r>
              <a:rPr lang="en-US" sz="3000" dirty="0"/>
              <a:t>New Area Directors</a:t>
            </a:r>
          </a:p>
          <a:p>
            <a:pPr>
              <a:spcBef>
                <a:spcPts val="1200"/>
              </a:spcBef>
              <a:buFont typeface="Arial" panose="020B0604020202020204" pitchFamily="34" charset="0"/>
              <a:buChar char="•"/>
            </a:pPr>
            <a:r>
              <a:rPr lang="en-US" sz="3000" dirty="0"/>
              <a:t>Growing Membership  </a:t>
            </a:r>
          </a:p>
          <a:p>
            <a:pPr>
              <a:spcBef>
                <a:spcPts val="1200"/>
              </a:spcBef>
              <a:buFont typeface="Arial" panose="020B0604020202020204" pitchFamily="34" charset="0"/>
              <a:buChar char="•"/>
            </a:pPr>
            <a:r>
              <a:rPr lang="en-US" sz="3000" dirty="0"/>
              <a:t>Vibrant Management Team</a:t>
            </a:r>
          </a:p>
          <a:p>
            <a:pPr>
              <a:spcBef>
                <a:spcPts val="1200"/>
              </a:spcBef>
              <a:buFont typeface="Arial" panose="020B0604020202020204" pitchFamily="34" charset="0"/>
              <a:buChar char="•"/>
            </a:pPr>
            <a:r>
              <a:rPr lang="en-US" sz="3000" dirty="0"/>
              <a:t>650 Independent Agents</a:t>
            </a:r>
          </a:p>
        </p:txBody>
      </p:sp>
      <p:sp>
        <p:nvSpPr>
          <p:cNvPr id="17" name="TextBox 16"/>
          <p:cNvSpPr txBox="1"/>
          <p:nvPr/>
        </p:nvSpPr>
        <p:spPr>
          <a:xfrm>
            <a:off x="6974958" y="2572986"/>
            <a:ext cx="3710762" cy="3354742"/>
          </a:xfrm>
          <a:prstGeom prst="rect">
            <a:avLst/>
          </a:prstGeom>
          <a:solidFill>
            <a:schemeClr val="bg1">
              <a:alpha val="82000"/>
            </a:schemeClr>
          </a:solidFill>
          <a:ln w="28575">
            <a:solidFill>
              <a:schemeClr val="bg1">
                <a:lumMod val="75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lIns="121899" tIns="60949" rIns="121899" bIns="60949" rtlCol="0">
            <a:spAutoFit/>
          </a:bodyPr>
          <a:lstStyle/>
          <a:p>
            <a:pPr algn="ctr"/>
            <a:r>
              <a:rPr lang="en-US" sz="3500" b="1" dirty="0">
                <a:solidFill>
                  <a:srgbClr val="0070C0"/>
                </a:solidFill>
              </a:rPr>
              <a:t>Independent Consultants Fastest growth segment </a:t>
            </a:r>
            <a:br>
              <a:rPr lang="en-US" sz="3500" b="1" dirty="0">
                <a:solidFill>
                  <a:srgbClr val="0070C0"/>
                </a:solidFill>
              </a:rPr>
            </a:br>
            <a:r>
              <a:rPr lang="en-US" sz="3500" b="1" dirty="0">
                <a:solidFill>
                  <a:srgbClr val="0070C0"/>
                </a:solidFill>
              </a:rPr>
              <a:t>of the agent industry</a:t>
            </a:r>
          </a:p>
        </p:txBody>
      </p:sp>
    </p:spTree>
    <p:extLst>
      <p:ext uri="{BB962C8B-B14F-4D97-AF65-F5344CB8AC3E}">
        <p14:creationId xmlns:p14="http://schemas.microsoft.com/office/powerpoint/2010/main" val="14165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Travel Agents join ASTA &amp; NACTA to:</a:t>
            </a:r>
          </a:p>
        </p:txBody>
      </p:sp>
      <p:sp>
        <p:nvSpPr>
          <p:cNvPr id="3" name="Content Placeholder 2"/>
          <p:cNvSpPr>
            <a:spLocks noGrp="1"/>
          </p:cNvSpPr>
          <p:nvPr>
            <p:ph idx="1"/>
          </p:nvPr>
        </p:nvSpPr>
        <p:spPr>
          <a:xfrm>
            <a:off x="609441" y="1905000"/>
            <a:ext cx="10969943" cy="3149600"/>
          </a:xfrm>
        </p:spPr>
        <p:txBody>
          <a:bodyPr>
            <a:noAutofit/>
          </a:bodyPr>
          <a:lstStyle/>
          <a:p>
            <a:pPr>
              <a:spcBef>
                <a:spcPts val="1600"/>
              </a:spcBef>
              <a:buFont typeface="Arial" panose="020B0604020202020204" pitchFamily="34" charset="0"/>
              <a:buChar char="•"/>
            </a:pPr>
            <a:r>
              <a:rPr lang="en-US" sz="3200" dirty="0"/>
              <a:t>Prove </a:t>
            </a:r>
            <a:r>
              <a:rPr lang="en-US" sz="3200" b="1" u="sng" dirty="0"/>
              <a:t>credibility and trust</a:t>
            </a:r>
            <a:r>
              <a:rPr lang="en-US" sz="3200" b="1" dirty="0"/>
              <a:t> </a:t>
            </a:r>
            <a:r>
              <a:rPr lang="en-US" sz="3200" dirty="0"/>
              <a:t>with ASTA &amp; NACTA’s logo</a:t>
            </a:r>
          </a:p>
          <a:p>
            <a:pPr>
              <a:spcBef>
                <a:spcPts val="1600"/>
              </a:spcBef>
              <a:buFont typeface="Arial" panose="020B0604020202020204" pitchFamily="34" charset="0"/>
              <a:buChar char="•"/>
            </a:pPr>
            <a:r>
              <a:rPr lang="en-US" sz="3200" dirty="0"/>
              <a:t>Access critical industry documents to protect their business</a:t>
            </a:r>
          </a:p>
          <a:p>
            <a:pPr>
              <a:spcBef>
                <a:spcPts val="1600"/>
              </a:spcBef>
              <a:buFont typeface="Arial" panose="020B0604020202020204" pitchFamily="34" charset="0"/>
              <a:buChar char="•"/>
            </a:pPr>
            <a:r>
              <a:rPr lang="en-US" sz="3200" dirty="0"/>
              <a:t>Access new consumers /TravelSense.org</a:t>
            </a:r>
          </a:p>
          <a:p>
            <a:pPr>
              <a:spcBef>
                <a:spcPts val="1600"/>
              </a:spcBef>
              <a:buFont typeface="Arial" panose="020B0604020202020204" pitchFamily="34" charset="0"/>
              <a:buChar char="•"/>
            </a:pPr>
            <a:r>
              <a:rPr lang="en-US" sz="3200" dirty="0"/>
              <a:t>Connect with suppliers and boutique operators </a:t>
            </a:r>
            <a:r>
              <a:rPr lang="en-US" sz="3200" dirty="0" smtClean="0"/>
              <a:t>(</a:t>
            </a:r>
            <a:r>
              <a:rPr lang="en-US" sz="3200" dirty="0" err="1" smtClean="0"/>
              <a:t>fedHATTA</a:t>
            </a:r>
            <a:r>
              <a:rPr lang="en-US" sz="3200" dirty="0" smtClean="0"/>
              <a:t>)</a:t>
            </a:r>
            <a:endParaRPr lang="en-US" sz="3200" dirty="0"/>
          </a:p>
          <a:p>
            <a:pPr>
              <a:spcBef>
                <a:spcPts val="1600"/>
              </a:spcBef>
              <a:buFont typeface="Arial" panose="020B0604020202020204" pitchFamily="34" charset="0"/>
              <a:buChar char="•"/>
            </a:pPr>
            <a:r>
              <a:rPr lang="en-US" sz="3200" dirty="0"/>
              <a:t>Grow their client base with real time consumer prospects</a:t>
            </a:r>
          </a:p>
          <a:p>
            <a:pPr>
              <a:spcBef>
                <a:spcPts val="1600"/>
              </a:spcBef>
              <a:buFont typeface="Arial" panose="020B0604020202020204" pitchFamily="34" charset="0"/>
              <a:buChar char="•"/>
            </a:pPr>
            <a:r>
              <a:rPr lang="en-US" sz="3200" dirty="0"/>
              <a:t>Broaden their network and strengthen business acumen</a:t>
            </a:r>
          </a:p>
        </p:txBody>
      </p:sp>
    </p:spTree>
    <p:extLst>
      <p:ext uri="{BB962C8B-B14F-4D97-AF65-F5344CB8AC3E}">
        <p14:creationId xmlns:p14="http://schemas.microsoft.com/office/powerpoint/2010/main" val="348668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7AA55763-AB15-4703-B2EB-D88E7A73F0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297" r="-167"/>
          <a:stretch/>
        </p:blipFill>
        <p:spPr>
          <a:xfrm>
            <a:off x="6635135" y="2456003"/>
            <a:ext cx="5562916" cy="4251155"/>
          </a:xfrm>
          <a:prstGeom prst="rect">
            <a:avLst/>
          </a:prstGeom>
        </p:spPr>
      </p:pic>
      <p:pic>
        <p:nvPicPr>
          <p:cNvPr id="39" name="Picture 38">
            <a:extLst>
              <a:ext uri="{FF2B5EF4-FFF2-40B4-BE49-F238E27FC236}">
                <a16:creationId xmlns:a16="http://schemas.microsoft.com/office/drawing/2014/main" xmlns="" id="{7C6E6897-557A-4DEF-835E-37D11CF6D5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645"/>
          <a:stretch/>
        </p:blipFill>
        <p:spPr>
          <a:xfrm>
            <a:off x="6635135" y="165689"/>
            <a:ext cx="5553690" cy="3324367"/>
          </a:xfrm>
          <a:prstGeom prst="rect">
            <a:avLst/>
          </a:prstGeom>
        </p:spPr>
      </p:pic>
      <p:sp>
        <p:nvSpPr>
          <p:cNvPr id="2" name="Rectangle 1">
            <a:extLst>
              <a:ext uri="{FF2B5EF4-FFF2-40B4-BE49-F238E27FC236}">
                <a16:creationId xmlns:a16="http://schemas.microsoft.com/office/drawing/2014/main" xmlns="" id="{DD0CEDEC-D637-4384-96ED-040EA443F4CD}"/>
              </a:ext>
            </a:extLst>
          </p:cNvPr>
          <p:cNvSpPr/>
          <p:nvPr/>
        </p:nvSpPr>
        <p:spPr>
          <a:xfrm>
            <a:off x="-12953" y="183955"/>
            <a:ext cx="2730405" cy="6507125"/>
          </a:xfrm>
          <a:prstGeom prst="rect">
            <a:avLst/>
          </a:prstGeom>
          <a:gradFill flip="none" rotWithShape="1">
            <a:gsLst>
              <a:gs pos="0">
                <a:schemeClr val="bg1">
                  <a:lumMod val="85000"/>
                </a:schemeClr>
              </a:gs>
              <a:gs pos="100000">
                <a:schemeClr val="bg1">
                  <a:alpha val="16000"/>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91"/>
          <p:cNvSpPr>
            <a:spLocks noChangeArrowheads="1"/>
          </p:cNvSpPr>
          <p:nvPr/>
        </p:nvSpPr>
        <p:spPr bwMode="auto">
          <a:xfrm>
            <a:off x="0" y="1300270"/>
            <a:ext cx="5460813" cy="798769"/>
          </a:xfrm>
          <a:prstGeom prst="rect">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5" name="Freeform 392"/>
          <p:cNvSpPr>
            <a:spLocks/>
          </p:cNvSpPr>
          <p:nvPr/>
        </p:nvSpPr>
        <p:spPr bwMode="auto">
          <a:xfrm>
            <a:off x="5460813" y="1300270"/>
            <a:ext cx="780057" cy="1489596"/>
          </a:xfrm>
          <a:custGeom>
            <a:avLst/>
            <a:gdLst>
              <a:gd name="T0" fmla="*/ 0 w 542"/>
              <a:gd name="T1" fmla="*/ 0 h 1035"/>
              <a:gd name="T2" fmla="*/ 0 w 542"/>
              <a:gd name="T3" fmla="*/ 555 h 1035"/>
              <a:gd name="T4" fmla="*/ 538 w 542"/>
              <a:gd name="T5" fmla="*/ 1035 h 1035"/>
              <a:gd name="T6" fmla="*/ 542 w 542"/>
              <a:gd name="T7" fmla="*/ 858 h 1035"/>
              <a:gd name="T8" fmla="*/ 0 w 542"/>
              <a:gd name="T9" fmla="*/ 0 h 1035"/>
            </a:gdLst>
            <a:ahLst/>
            <a:cxnLst>
              <a:cxn ang="0">
                <a:pos x="T0" y="T1"/>
              </a:cxn>
              <a:cxn ang="0">
                <a:pos x="T2" y="T3"/>
              </a:cxn>
              <a:cxn ang="0">
                <a:pos x="T4" y="T5"/>
              </a:cxn>
              <a:cxn ang="0">
                <a:pos x="T6" y="T7"/>
              </a:cxn>
              <a:cxn ang="0">
                <a:pos x="T8" y="T9"/>
              </a:cxn>
            </a:cxnLst>
            <a:rect l="0" t="0" r="r" b="b"/>
            <a:pathLst>
              <a:path w="542" h="1035">
                <a:moveTo>
                  <a:pt x="0" y="0"/>
                </a:moveTo>
                <a:lnTo>
                  <a:pt x="0" y="555"/>
                </a:lnTo>
                <a:lnTo>
                  <a:pt x="538" y="1035"/>
                </a:lnTo>
                <a:lnTo>
                  <a:pt x="542" y="858"/>
                </a:lnTo>
                <a:lnTo>
                  <a:pt x="0" y="0"/>
                </a:lnTo>
                <a:close/>
              </a:path>
            </a:pathLst>
          </a:custGeom>
          <a:solidFill>
            <a:schemeClr val="accent1">
              <a:lumMod val="50000"/>
            </a:schemeClr>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6" name="Rectangle 393"/>
          <p:cNvSpPr>
            <a:spLocks noChangeArrowheads="1"/>
          </p:cNvSpPr>
          <p:nvPr/>
        </p:nvSpPr>
        <p:spPr bwMode="auto">
          <a:xfrm>
            <a:off x="6238342" y="2542314"/>
            <a:ext cx="748011" cy="247552"/>
          </a:xfrm>
          <a:prstGeom prst="rect">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8" name="Rectangle 394"/>
          <p:cNvSpPr>
            <a:spLocks noChangeArrowheads="1"/>
          </p:cNvSpPr>
          <p:nvPr/>
        </p:nvSpPr>
        <p:spPr bwMode="auto">
          <a:xfrm>
            <a:off x="0" y="2356660"/>
            <a:ext cx="5460811" cy="798769"/>
          </a:xfrm>
          <a:prstGeom prst="rect">
            <a:avLst/>
          </a:prstGeom>
          <a:solidFill>
            <a:schemeClr val="accent2"/>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9" name="Freeform 395"/>
          <p:cNvSpPr>
            <a:spLocks/>
          </p:cNvSpPr>
          <p:nvPr/>
        </p:nvSpPr>
        <p:spPr bwMode="auto">
          <a:xfrm>
            <a:off x="5460811" y="2356660"/>
            <a:ext cx="774300" cy="870730"/>
          </a:xfrm>
          <a:custGeom>
            <a:avLst/>
            <a:gdLst>
              <a:gd name="T0" fmla="*/ 0 w 538"/>
              <a:gd name="T1" fmla="*/ 555 h 605"/>
              <a:gd name="T2" fmla="*/ 0 w 538"/>
              <a:gd name="T3" fmla="*/ 0 h 605"/>
              <a:gd name="T4" fmla="*/ 538 w 538"/>
              <a:gd name="T5" fmla="*/ 431 h 605"/>
              <a:gd name="T6" fmla="*/ 538 w 538"/>
              <a:gd name="T7" fmla="*/ 605 h 605"/>
              <a:gd name="T8" fmla="*/ 0 w 538"/>
              <a:gd name="T9" fmla="*/ 555 h 605"/>
            </a:gdLst>
            <a:ahLst/>
            <a:cxnLst>
              <a:cxn ang="0">
                <a:pos x="T0" y="T1"/>
              </a:cxn>
              <a:cxn ang="0">
                <a:pos x="T2" y="T3"/>
              </a:cxn>
              <a:cxn ang="0">
                <a:pos x="T4" y="T5"/>
              </a:cxn>
              <a:cxn ang="0">
                <a:pos x="T6" y="T7"/>
              </a:cxn>
              <a:cxn ang="0">
                <a:pos x="T8" y="T9"/>
              </a:cxn>
            </a:cxnLst>
            <a:rect l="0" t="0" r="r" b="b"/>
            <a:pathLst>
              <a:path w="538" h="605">
                <a:moveTo>
                  <a:pt x="0" y="555"/>
                </a:moveTo>
                <a:lnTo>
                  <a:pt x="0" y="0"/>
                </a:lnTo>
                <a:lnTo>
                  <a:pt x="538" y="431"/>
                </a:lnTo>
                <a:lnTo>
                  <a:pt x="538" y="605"/>
                </a:lnTo>
                <a:lnTo>
                  <a:pt x="0" y="555"/>
                </a:lnTo>
                <a:close/>
              </a:path>
            </a:pathLst>
          </a:custGeom>
          <a:solidFill>
            <a:schemeClr val="accent2">
              <a:lumMod val="50000"/>
            </a:schemeClr>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10" name="Rectangle 396"/>
          <p:cNvSpPr>
            <a:spLocks noChangeArrowheads="1"/>
          </p:cNvSpPr>
          <p:nvPr/>
        </p:nvSpPr>
        <p:spPr bwMode="auto">
          <a:xfrm>
            <a:off x="6235841" y="2979109"/>
            <a:ext cx="277769" cy="250424"/>
          </a:xfrm>
          <a:prstGeom prst="rect">
            <a:avLst/>
          </a:prstGeom>
          <a:solidFill>
            <a:schemeClr val="accent2"/>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12" name="Rectangle 397"/>
          <p:cNvSpPr>
            <a:spLocks noChangeArrowheads="1"/>
          </p:cNvSpPr>
          <p:nvPr/>
        </p:nvSpPr>
        <p:spPr bwMode="auto">
          <a:xfrm>
            <a:off x="0" y="3437518"/>
            <a:ext cx="5460813" cy="798769"/>
          </a:xfrm>
          <a:prstGeom prst="rect">
            <a:avLst/>
          </a:prstGeom>
          <a:solidFill>
            <a:schemeClr val="accent3"/>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13" name="Freeform 398"/>
          <p:cNvSpPr>
            <a:spLocks/>
          </p:cNvSpPr>
          <p:nvPr/>
        </p:nvSpPr>
        <p:spPr bwMode="auto">
          <a:xfrm>
            <a:off x="5460811" y="3355482"/>
            <a:ext cx="793009" cy="880804"/>
          </a:xfrm>
          <a:custGeom>
            <a:avLst/>
            <a:gdLst>
              <a:gd name="T0" fmla="*/ 551 w 551"/>
              <a:gd name="T1" fmla="*/ 191 h 612"/>
              <a:gd name="T2" fmla="*/ 551 w 551"/>
              <a:gd name="T3" fmla="*/ 0 h 612"/>
              <a:gd name="T4" fmla="*/ 0 w 551"/>
              <a:gd name="T5" fmla="*/ 57 h 612"/>
              <a:gd name="T6" fmla="*/ 0 w 551"/>
              <a:gd name="T7" fmla="*/ 612 h 612"/>
              <a:gd name="T8" fmla="*/ 551 w 551"/>
              <a:gd name="T9" fmla="*/ 191 h 612"/>
            </a:gdLst>
            <a:ahLst/>
            <a:cxnLst>
              <a:cxn ang="0">
                <a:pos x="T0" y="T1"/>
              </a:cxn>
              <a:cxn ang="0">
                <a:pos x="T2" y="T3"/>
              </a:cxn>
              <a:cxn ang="0">
                <a:pos x="T4" y="T5"/>
              </a:cxn>
              <a:cxn ang="0">
                <a:pos x="T6" y="T7"/>
              </a:cxn>
              <a:cxn ang="0">
                <a:pos x="T8" y="T9"/>
              </a:cxn>
            </a:cxnLst>
            <a:rect l="0" t="0" r="r" b="b"/>
            <a:pathLst>
              <a:path w="551" h="612">
                <a:moveTo>
                  <a:pt x="551" y="191"/>
                </a:moveTo>
                <a:lnTo>
                  <a:pt x="551" y="0"/>
                </a:lnTo>
                <a:lnTo>
                  <a:pt x="0" y="57"/>
                </a:lnTo>
                <a:lnTo>
                  <a:pt x="0" y="612"/>
                </a:lnTo>
                <a:lnTo>
                  <a:pt x="551" y="191"/>
                </a:lnTo>
                <a:close/>
              </a:path>
            </a:pathLst>
          </a:custGeom>
          <a:solidFill>
            <a:schemeClr val="accent3">
              <a:lumMod val="50000"/>
            </a:schemeClr>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14" name="Rectangle 399"/>
          <p:cNvSpPr>
            <a:spLocks noChangeArrowheads="1"/>
          </p:cNvSpPr>
          <p:nvPr/>
        </p:nvSpPr>
        <p:spPr bwMode="auto">
          <a:xfrm>
            <a:off x="6252379" y="3351171"/>
            <a:ext cx="277769" cy="277771"/>
          </a:xfrm>
          <a:prstGeom prst="rect">
            <a:avLst/>
          </a:prstGeom>
          <a:solidFill>
            <a:schemeClr val="accent3"/>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16" name="Rectangle 400"/>
          <p:cNvSpPr>
            <a:spLocks noChangeArrowheads="1"/>
          </p:cNvSpPr>
          <p:nvPr/>
        </p:nvSpPr>
        <p:spPr bwMode="auto">
          <a:xfrm>
            <a:off x="0" y="4493906"/>
            <a:ext cx="5460813" cy="798769"/>
          </a:xfrm>
          <a:prstGeom prst="rect">
            <a:avLst/>
          </a:prstGeom>
          <a:solidFill>
            <a:schemeClr val="accent4"/>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17" name="Freeform 401"/>
          <p:cNvSpPr>
            <a:spLocks/>
          </p:cNvSpPr>
          <p:nvPr/>
        </p:nvSpPr>
        <p:spPr bwMode="auto">
          <a:xfrm>
            <a:off x="5460811" y="3791564"/>
            <a:ext cx="780056" cy="1501111"/>
          </a:xfrm>
          <a:custGeom>
            <a:avLst/>
            <a:gdLst>
              <a:gd name="T0" fmla="*/ 0 w 542"/>
              <a:gd name="T1" fmla="*/ 488 h 1043"/>
              <a:gd name="T2" fmla="*/ 0 w 542"/>
              <a:gd name="T3" fmla="*/ 1043 h 1043"/>
              <a:gd name="T4" fmla="*/ 542 w 542"/>
              <a:gd name="T5" fmla="*/ 199 h 1043"/>
              <a:gd name="T6" fmla="*/ 542 w 542"/>
              <a:gd name="T7" fmla="*/ 0 h 1043"/>
              <a:gd name="T8" fmla="*/ 0 w 542"/>
              <a:gd name="T9" fmla="*/ 488 h 1043"/>
            </a:gdLst>
            <a:ahLst/>
            <a:cxnLst>
              <a:cxn ang="0">
                <a:pos x="T0" y="T1"/>
              </a:cxn>
              <a:cxn ang="0">
                <a:pos x="T2" y="T3"/>
              </a:cxn>
              <a:cxn ang="0">
                <a:pos x="T4" y="T5"/>
              </a:cxn>
              <a:cxn ang="0">
                <a:pos x="T6" y="T7"/>
              </a:cxn>
              <a:cxn ang="0">
                <a:pos x="T8" y="T9"/>
              </a:cxn>
            </a:cxnLst>
            <a:rect l="0" t="0" r="r" b="b"/>
            <a:pathLst>
              <a:path w="542" h="1043">
                <a:moveTo>
                  <a:pt x="0" y="488"/>
                </a:moveTo>
                <a:lnTo>
                  <a:pt x="0" y="1043"/>
                </a:lnTo>
                <a:lnTo>
                  <a:pt x="542" y="199"/>
                </a:lnTo>
                <a:lnTo>
                  <a:pt x="542" y="0"/>
                </a:lnTo>
                <a:lnTo>
                  <a:pt x="0" y="488"/>
                </a:lnTo>
                <a:close/>
              </a:path>
            </a:pathLst>
          </a:custGeom>
          <a:solidFill>
            <a:schemeClr val="accent4">
              <a:lumMod val="50000"/>
            </a:schemeClr>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18" name="Rectangle 402"/>
          <p:cNvSpPr>
            <a:spLocks noChangeArrowheads="1"/>
          </p:cNvSpPr>
          <p:nvPr/>
        </p:nvSpPr>
        <p:spPr bwMode="auto">
          <a:xfrm>
            <a:off x="6240868" y="3790827"/>
            <a:ext cx="1003976" cy="307684"/>
          </a:xfrm>
          <a:prstGeom prst="rect">
            <a:avLst/>
          </a:prstGeom>
          <a:solidFill>
            <a:schemeClr val="accent4"/>
          </a:solidFill>
          <a:ln>
            <a:noFill/>
          </a:ln>
        </p:spPr>
        <p:txBody>
          <a:bodyPr vert="horz" wrap="square" lIns="121920" tIns="60960" rIns="121920" bIns="60960" numCol="1" anchor="t" anchorCtr="0" compatLnSpc="1">
            <a:prstTxWarp prst="textNoShape">
              <a:avLst/>
            </a:prstTxWarp>
          </a:bodyPr>
          <a:lstStyle/>
          <a:p>
            <a:endParaRPr lang="en-IN" sz="3200" dirty="0"/>
          </a:p>
        </p:txBody>
      </p:sp>
      <p:sp>
        <p:nvSpPr>
          <p:cNvPr id="19" name="TextBox 18"/>
          <p:cNvSpPr txBox="1"/>
          <p:nvPr/>
        </p:nvSpPr>
        <p:spPr>
          <a:xfrm>
            <a:off x="1525542" y="1439022"/>
            <a:ext cx="5032248" cy="523218"/>
          </a:xfrm>
          <a:prstGeom prst="rect">
            <a:avLst/>
          </a:prstGeom>
          <a:noFill/>
        </p:spPr>
        <p:txBody>
          <a:bodyPr wrap="square" lIns="91436" tIns="45719" rIns="91436" bIns="45719" rtlCol="0">
            <a:spAutoFit/>
          </a:bodyPr>
          <a:lstStyle/>
          <a:p>
            <a:r>
              <a:rPr lang="en-US" sz="2800" dirty="0">
                <a:solidFill>
                  <a:srgbClr val="FFFFFF"/>
                </a:solidFill>
                <a:latin typeface="+mj-lt"/>
              </a:rPr>
              <a:t>Join and be recognized</a:t>
            </a:r>
            <a:endParaRPr lang="uk-UA" sz="2800" dirty="0">
              <a:solidFill>
                <a:srgbClr val="FFFFFF"/>
              </a:solidFill>
              <a:latin typeface="+mj-lt"/>
            </a:endParaRPr>
          </a:p>
        </p:txBody>
      </p:sp>
      <p:sp>
        <p:nvSpPr>
          <p:cNvPr id="20" name="TextBox 19"/>
          <p:cNvSpPr txBox="1"/>
          <p:nvPr/>
        </p:nvSpPr>
        <p:spPr>
          <a:xfrm>
            <a:off x="1525542" y="2489591"/>
            <a:ext cx="3825892" cy="523218"/>
          </a:xfrm>
          <a:prstGeom prst="rect">
            <a:avLst/>
          </a:prstGeom>
          <a:noFill/>
        </p:spPr>
        <p:txBody>
          <a:bodyPr wrap="square" lIns="91436" tIns="45719" rIns="91436" bIns="45719" rtlCol="0">
            <a:spAutoFit/>
          </a:bodyPr>
          <a:lstStyle/>
          <a:p>
            <a:r>
              <a:rPr lang="en-US" sz="2800" dirty="0">
                <a:solidFill>
                  <a:srgbClr val="FFFFFF"/>
                </a:solidFill>
                <a:latin typeface="+mj-lt"/>
              </a:rPr>
              <a:t>Attend Conferences</a:t>
            </a:r>
            <a:endParaRPr lang="uk-UA" sz="2800" dirty="0">
              <a:solidFill>
                <a:srgbClr val="FFFFFF"/>
              </a:solidFill>
              <a:latin typeface="+mj-lt"/>
            </a:endParaRPr>
          </a:p>
        </p:txBody>
      </p:sp>
      <p:sp>
        <p:nvSpPr>
          <p:cNvPr id="21" name="TextBox 20"/>
          <p:cNvSpPr txBox="1"/>
          <p:nvPr/>
        </p:nvSpPr>
        <p:spPr>
          <a:xfrm>
            <a:off x="1470852" y="3575293"/>
            <a:ext cx="3935271" cy="523218"/>
          </a:xfrm>
          <a:prstGeom prst="rect">
            <a:avLst/>
          </a:prstGeom>
          <a:noFill/>
        </p:spPr>
        <p:txBody>
          <a:bodyPr wrap="square" lIns="91436" tIns="45719" rIns="91436" bIns="45719" rtlCol="0">
            <a:spAutoFit/>
          </a:bodyPr>
          <a:lstStyle/>
          <a:p>
            <a:r>
              <a:rPr lang="en-US" sz="2800" dirty="0">
                <a:solidFill>
                  <a:srgbClr val="FFFFFF"/>
                </a:solidFill>
                <a:latin typeface="+mj-lt"/>
              </a:rPr>
              <a:t>Invest in Sponsorship</a:t>
            </a:r>
            <a:endParaRPr lang="uk-UA" sz="2800" dirty="0">
              <a:solidFill>
                <a:srgbClr val="FFFFFF"/>
              </a:solidFill>
              <a:latin typeface="+mj-lt"/>
            </a:endParaRPr>
          </a:p>
        </p:txBody>
      </p:sp>
      <p:sp>
        <p:nvSpPr>
          <p:cNvPr id="25" name="TextBox 24"/>
          <p:cNvSpPr txBox="1"/>
          <p:nvPr/>
        </p:nvSpPr>
        <p:spPr>
          <a:xfrm>
            <a:off x="1525542" y="4628328"/>
            <a:ext cx="3730888" cy="523218"/>
          </a:xfrm>
          <a:prstGeom prst="rect">
            <a:avLst/>
          </a:prstGeom>
          <a:noFill/>
        </p:spPr>
        <p:txBody>
          <a:bodyPr wrap="square" lIns="91436" tIns="45719" rIns="91436" bIns="45719" rtlCol="0">
            <a:spAutoFit/>
          </a:bodyPr>
          <a:lstStyle/>
          <a:p>
            <a:r>
              <a:rPr lang="en-US" sz="2800" dirty="0">
                <a:solidFill>
                  <a:srgbClr val="FFFFFF"/>
                </a:solidFill>
                <a:latin typeface="+mj-lt"/>
              </a:rPr>
              <a:t>Invite to Alaska</a:t>
            </a:r>
            <a:endParaRPr lang="uk-UA" sz="2800" dirty="0">
              <a:solidFill>
                <a:srgbClr val="FFFFFF"/>
              </a:solidFill>
              <a:latin typeface="+mj-lt"/>
            </a:endParaRPr>
          </a:p>
        </p:txBody>
      </p:sp>
      <p:sp>
        <p:nvSpPr>
          <p:cNvPr id="27" name="Oval 26"/>
          <p:cNvSpPr/>
          <p:nvPr/>
        </p:nvSpPr>
        <p:spPr>
          <a:xfrm>
            <a:off x="6388732" y="2089820"/>
            <a:ext cx="4132547" cy="2397584"/>
          </a:xfrm>
          <a:prstGeom prst="ellipse">
            <a:avLst/>
          </a:prstGeom>
          <a:solidFill>
            <a:schemeClr val="bg1"/>
          </a:solidFill>
          <a:ln w="38100">
            <a:solidFill>
              <a:schemeClr val="tx1">
                <a:lumMod val="75000"/>
                <a:lumOff val="25000"/>
              </a:schemeClr>
            </a:solidFill>
          </a:ln>
          <a:effectLst>
            <a:outerShdw blurRad="203200" dist="38100" dir="10800000" algn="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uk-UA" sz="3200"/>
          </a:p>
        </p:txBody>
      </p:sp>
      <p:sp>
        <p:nvSpPr>
          <p:cNvPr id="31" name="Title 30"/>
          <p:cNvSpPr>
            <a:spLocks noGrp="1"/>
          </p:cNvSpPr>
          <p:nvPr>
            <p:ph type="title"/>
          </p:nvPr>
        </p:nvSpPr>
        <p:spPr/>
        <p:txBody>
          <a:bodyPr/>
          <a:lstStyle/>
          <a:p>
            <a:r>
              <a:rPr lang="en-US" b="1" dirty="0"/>
              <a:t>How to Network Better</a:t>
            </a:r>
          </a:p>
        </p:txBody>
      </p:sp>
      <p:pic>
        <p:nvPicPr>
          <p:cNvPr id="24" name="Picture 23">
            <a:extLst>
              <a:ext uri="{FF2B5EF4-FFF2-40B4-BE49-F238E27FC236}">
                <a16:creationId xmlns:a16="http://schemas.microsoft.com/office/drawing/2014/main" xmlns="" id="{59FDD212-AEAF-4767-A75E-1E94D28707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8994" y="3015556"/>
            <a:ext cx="3159543" cy="624886"/>
          </a:xfrm>
          <a:prstGeom prst="rect">
            <a:avLst/>
          </a:prstGeom>
        </p:spPr>
      </p:pic>
    </p:spTree>
    <p:extLst>
      <p:ext uri="{BB962C8B-B14F-4D97-AF65-F5344CB8AC3E}">
        <p14:creationId xmlns:p14="http://schemas.microsoft.com/office/powerpoint/2010/main" val="820650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6137842" y="0"/>
            <a:ext cx="6050982"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dirty="0"/>
          </a:p>
        </p:txBody>
      </p:sp>
      <p:pic>
        <p:nvPicPr>
          <p:cNvPr id="5" name="Picture 4">
            <a:extLst>
              <a:ext uri="{FF2B5EF4-FFF2-40B4-BE49-F238E27FC236}">
                <a16:creationId xmlns:a16="http://schemas.microsoft.com/office/drawing/2014/main" xmlns="" id="{791B3EB4-4986-4E68-80A0-7CDC0334BB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8481" y="3452639"/>
            <a:ext cx="5092112" cy="2734056"/>
          </a:xfrm>
          <a:prstGeom prst="rect">
            <a:avLst/>
          </a:prstGeom>
        </p:spPr>
      </p:pic>
      <p:grpSp>
        <p:nvGrpSpPr>
          <p:cNvPr id="17" name="Group 16"/>
          <p:cNvGrpSpPr/>
          <p:nvPr/>
        </p:nvGrpSpPr>
        <p:grpSpPr>
          <a:xfrm>
            <a:off x="275075" y="3775418"/>
            <a:ext cx="5775275" cy="2298328"/>
            <a:chOff x="533399" y="313362"/>
            <a:chExt cx="4332582" cy="1723745"/>
          </a:xfrm>
        </p:grpSpPr>
        <p:sp>
          <p:nvSpPr>
            <p:cNvPr id="2" name="TextBox 1"/>
            <p:cNvSpPr txBox="1"/>
            <p:nvPr/>
          </p:nvSpPr>
          <p:spPr>
            <a:xfrm>
              <a:off x="533399" y="313362"/>
              <a:ext cx="4332582" cy="761747"/>
            </a:xfrm>
            <a:prstGeom prst="rect">
              <a:avLst/>
            </a:prstGeom>
            <a:noFill/>
          </p:spPr>
          <p:txBody>
            <a:bodyPr wrap="square" rtlCol="0">
              <a:spAutoFit/>
            </a:bodyPr>
            <a:lstStyle/>
            <a:p>
              <a:r>
                <a:rPr lang="en-US" sz="6000" b="1" dirty="0">
                  <a:solidFill>
                    <a:srgbClr val="0070C0"/>
                  </a:solidFill>
                </a:rPr>
                <a:t>Washington D.C.</a:t>
              </a:r>
            </a:p>
          </p:txBody>
        </p:sp>
        <p:sp>
          <p:nvSpPr>
            <p:cNvPr id="3" name="Rectangle 2"/>
            <p:cNvSpPr/>
            <p:nvPr/>
          </p:nvSpPr>
          <p:spPr>
            <a:xfrm>
              <a:off x="552311" y="986820"/>
              <a:ext cx="3214696" cy="1050287"/>
            </a:xfrm>
            <a:prstGeom prst="rect">
              <a:avLst/>
            </a:prstGeom>
          </p:spPr>
          <p:txBody>
            <a:bodyPr wrap="none">
              <a:spAutoFit/>
            </a:bodyPr>
            <a:lstStyle/>
            <a:p>
              <a:r>
                <a:rPr lang="en-US" sz="3200" b="1" dirty="0"/>
                <a:t>ASTA Global Convention</a:t>
              </a:r>
            </a:p>
            <a:p>
              <a:r>
                <a:rPr lang="en-US" sz="3200" dirty="0"/>
                <a:t>Aug 21-24, 2018</a:t>
              </a:r>
            </a:p>
            <a:p>
              <a:r>
                <a:rPr lang="en-US" sz="2100" dirty="0"/>
                <a:t> </a:t>
              </a:r>
            </a:p>
          </p:txBody>
        </p:sp>
      </p:gr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8480" y="360053"/>
            <a:ext cx="5092112" cy="2732535"/>
          </a:xfrm>
          <a:prstGeom prst="rect">
            <a:avLst/>
          </a:prstGeom>
        </p:spPr>
      </p:pic>
      <p:pic>
        <p:nvPicPr>
          <p:cNvPr id="15" name="Picture 2" descr="P:\LOGOS.AST\ASTA Global Convention\astaGlobalConvention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7883" y="1101805"/>
            <a:ext cx="3865931" cy="12988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75076" y="882177"/>
            <a:ext cx="5913069" cy="1046440"/>
          </a:xfrm>
          <a:prstGeom prst="rect">
            <a:avLst/>
          </a:prstGeom>
          <a:noFill/>
        </p:spPr>
        <p:txBody>
          <a:bodyPr wrap="square" rtlCol="0">
            <a:spAutoFit/>
          </a:bodyPr>
          <a:lstStyle/>
          <a:p>
            <a:r>
              <a:rPr lang="en-US" sz="6000" b="1" dirty="0">
                <a:solidFill>
                  <a:srgbClr val="0070C0"/>
                </a:solidFill>
              </a:rPr>
              <a:t>SAN DIEGO</a:t>
            </a:r>
            <a:r>
              <a:rPr lang="en-US" sz="6000" b="1" dirty="0">
                <a:solidFill>
                  <a:schemeClr val="tx1">
                    <a:lumMod val="75000"/>
                    <a:lumOff val="25000"/>
                  </a:schemeClr>
                </a:solidFill>
              </a:rPr>
              <a:t> 1,000</a:t>
            </a:r>
          </a:p>
        </p:txBody>
      </p:sp>
      <p:sp>
        <p:nvSpPr>
          <p:cNvPr id="13" name="Rectangle 12"/>
          <p:cNvSpPr/>
          <p:nvPr/>
        </p:nvSpPr>
        <p:spPr>
          <a:xfrm>
            <a:off x="275076" y="1704581"/>
            <a:ext cx="4285147" cy="1077218"/>
          </a:xfrm>
          <a:prstGeom prst="rect">
            <a:avLst/>
          </a:prstGeom>
        </p:spPr>
        <p:txBody>
          <a:bodyPr wrap="none">
            <a:spAutoFit/>
          </a:bodyPr>
          <a:lstStyle/>
          <a:p>
            <a:r>
              <a:rPr lang="en-US" sz="3200" b="1" dirty="0"/>
              <a:t>ASTA Global Convention</a:t>
            </a:r>
            <a:r>
              <a:rPr lang="en-US" sz="3200" dirty="0"/>
              <a:t/>
            </a:r>
            <a:br>
              <a:rPr lang="en-US" sz="3200" dirty="0"/>
            </a:br>
            <a:r>
              <a:rPr lang="en-US" sz="3200" dirty="0"/>
              <a:t>Aug 26-29, 2017</a:t>
            </a:r>
          </a:p>
        </p:txBody>
      </p:sp>
      <p:cxnSp>
        <p:nvCxnSpPr>
          <p:cNvPr id="6" name="Straight Connector 5"/>
          <p:cNvCxnSpPr/>
          <p:nvPr/>
        </p:nvCxnSpPr>
        <p:spPr>
          <a:xfrm>
            <a:off x="-210609" y="3327400"/>
            <a:ext cx="650816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A3108632-2A9A-4B79-8CF7-015B9A8593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4796" y="190851"/>
            <a:ext cx="2721936" cy="1101805"/>
          </a:xfrm>
          <a:prstGeom prst="rect">
            <a:avLst/>
          </a:prstGeom>
        </p:spPr>
      </p:pic>
      <p:pic>
        <p:nvPicPr>
          <p:cNvPr id="10" name="Picture 9">
            <a:extLst>
              <a:ext uri="{FF2B5EF4-FFF2-40B4-BE49-F238E27FC236}">
                <a16:creationId xmlns:a16="http://schemas.microsoft.com/office/drawing/2014/main" xmlns="" id="{985BA654-E710-4E9B-A07F-FE87F32F04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3425"/>
          <a:stretch/>
        </p:blipFill>
        <p:spPr>
          <a:xfrm>
            <a:off x="6948398" y="3808542"/>
            <a:ext cx="4624903" cy="2306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0677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1888" y="0"/>
            <a:ext cx="6226936" cy="34236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3607"/>
            <a:ext cx="5961888" cy="34381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888" y="3423606"/>
            <a:ext cx="6226936" cy="342360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961888" cy="3423605"/>
          </a:xfrm>
          <a:prstGeom prst="rect">
            <a:avLst/>
          </a:prstGeom>
        </p:spPr>
      </p:pic>
    </p:spTree>
    <p:extLst>
      <p:ext uri="{BB962C8B-B14F-4D97-AF65-F5344CB8AC3E}">
        <p14:creationId xmlns:p14="http://schemas.microsoft.com/office/powerpoint/2010/main" val="686382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6137842" y="0"/>
            <a:ext cx="6050982"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dirty="0"/>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l="-573"/>
          <a:stretch/>
        </p:blipFill>
        <p:spPr>
          <a:xfrm>
            <a:off x="6613620" y="528891"/>
            <a:ext cx="5099425" cy="2743200"/>
          </a:xfrm>
          <a:prstGeom prst="rect">
            <a:avLst/>
          </a:prstGeom>
        </p:spPr>
      </p:pic>
      <p:pic>
        <p:nvPicPr>
          <p:cNvPr id="16" name="Picture 3" descr="O:\GraphicsFiles\NACTA\NACTA 2017\NACTA annual conference Alaska support\logoWArtboard 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04563" y="1212260"/>
            <a:ext cx="3517536" cy="1224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50699" y="472570"/>
            <a:ext cx="5180251" cy="1046440"/>
          </a:xfrm>
          <a:prstGeom prst="rect">
            <a:avLst/>
          </a:prstGeom>
          <a:noFill/>
        </p:spPr>
        <p:txBody>
          <a:bodyPr wrap="square" lIns="121899" tIns="60949" rIns="121899" bIns="60949" rtlCol="0">
            <a:spAutoFit/>
          </a:bodyPr>
          <a:lstStyle/>
          <a:p>
            <a:r>
              <a:rPr lang="en-US" sz="6000" b="1" dirty="0">
                <a:solidFill>
                  <a:srgbClr val="0070C0"/>
                </a:solidFill>
              </a:rPr>
              <a:t>ALASKA</a:t>
            </a:r>
          </a:p>
        </p:txBody>
      </p:sp>
      <p:sp>
        <p:nvSpPr>
          <p:cNvPr id="18" name="Rectangle 17"/>
          <p:cNvSpPr/>
          <p:nvPr/>
        </p:nvSpPr>
        <p:spPr>
          <a:xfrm>
            <a:off x="350699" y="1412913"/>
            <a:ext cx="4306970" cy="2246747"/>
          </a:xfrm>
          <a:prstGeom prst="rect">
            <a:avLst/>
          </a:prstGeom>
        </p:spPr>
        <p:txBody>
          <a:bodyPr wrap="none" lIns="121899" tIns="60949" rIns="121899" bIns="60949">
            <a:spAutoFit/>
          </a:bodyPr>
          <a:lstStyle/>
          <a:p>
            <a:r>
              <a:rPr lang="en-US" sz="2900" b="1" dirty="0"/>
              <a:t>NACTA Annual Conference</a:t>
            </a:r>
          </a:p>
          <a:p>
            <a:r>
              <a:rPr lang="en-US" sz="2900" dirty="0"/>
              <a:t>Sept 13-16, 2017</a:t>
            </a:r>
          </a:p>
          <a:p>
            <a:r>
              <a:rPr lang="en-US" sz="2900" b="1" dirty="0">
                <a:solidFill>
                  <a:schemeClr val="tx1">
                    <a:lumMod val="75000"/>
                    <a:lumOff val="25000"/>
                  </a:schemeClr>
                </a:solidFill>
              </a:rPr>
              <a:t>300 attendees </a:t>
            </a:r>
          </a:p>
          <a:p>
            <a:r>
              <a:rPr lang="en-US" sz="1900" b="1" dirty="0">
                <a:solidFill>
                  <a:schemeClr val="accent3">
                    <a:lumMod val="75000"/>
                  </a:schemeClr>
                </a:solidFill>
              </a:rPr>
              <a:t> </a:t>
            </a:r>
          </a:p>
          <a:p>
            <a:endParaRPr lang="en-US" sz="3200" dirty="0"/>
          </a:p>
        </p:txBody>
      </p:sp>
      <p:cxnSp>
        <p:nvCxnSpPr>
          <p:cNvPr id="12" name="Straight Connector 11"/>
          <p:cNvCxnSpPr/>
          <p:nvPr/>
        </p:nvCxnSpPr>
        <p:spPr>
          <a:xfrm>
            <a:off x="-145002" y="3365335"/>
            <a:ext cx="6340988"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50699" y="3765757"/>
            <a:ext cx="5740200" cy="2723823"/>
          </a:xfrm>
          <a:prstGeom prst="rect">
            <a:avLst/>
          </a:prstGeom>
        </p:spPr>
        <p:txBody>
          <a:bodyPr wrap="square">
            <a:spAutoFit/>
          </a:bodyPr>
          <a:lstStyle/>
          <a:p>
            <a:r>
              <a:rPr lang="en-US" sz="6000" b="1" dirty="0">
                <a:solidFill>
                  <a:srgbClr val="0070C0"/>
                </a:solidFill>
              </a:rPr>
              <a:t>Washington</a:t>
            </a:r>
            <a:r>
              <a:rPr lang="en-US" sz="6000" b="1" spc="-133" dirty="0">
                <a:solidFill>
                  <a:srgbClr val="0070C0"/>
                </a:solidFill>
              </a:rPr>
              <a:t> DC </a:t>
            </a:r>
          </a:p>
          <a:p>
            <a:r>
              <a:rPr lang="en-US" sz="2900" b="1" dirty="0"/>
              <a:t>NACTA Annual Conference </a:t>
            </a:r>
            <a:br>
              <a:rPr lang="en-US" sz="2900" b="1" dirty="0"/>
            </a:br>
            <a:r>
              <a:rPr lang="en-US" sz="2900" b="1" dirty="0"/>
              <a:t>&amp; 7-day Cruise</a:t>
            </a:r>
          </a:p>
          <a:p>
            <a:r>
              <a:rPr lang="en-US" sz="2900" dirty="0"/>
              <a:t>Aug 23-26, 2018 </a:t>
            </a:r>
          </a:p>
          <a:p>
            <a:endParaRPr lang="en-US" b="1" spc="-133" dirty="0">
              <a:solidFill>
                <a:srgbClr val="0070C0"/>
              </a:solidFill>
            </a:endParaRPr>
          </a:p>
        </p:txBody>
      </p:sp>
      <p:pic>
        <p:nvPicPr>
          <p:cNvPr id="11" name="Picture 10">
            <a:extLst>
              <a:ext uri="{FF2B5EF4-FFF2-40B4-BE49-F238E27FC236}">
                <a16:creationId xmlns:a16="http://schemas.microsoft.com/office/drawing/2014/main" xmlns="" id="{96AAD010-E0BB-437F-AF61-ADE47AF0AA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5986" y="345909"/>
            <a:ext cx="2721936" cy="1101805"/>
          </a:xfrm>
          <a:prstGeom prst="rect">
            <a:avLst/>
          </a:prstGeom>
        </p:spPr>
      </p:pic>
      <p:pic>
        <p:nvPicPr>
          <p:cNvPr id="2" name="Picture 1">
            <a:extLst>
              <a:ext uri="{FF2B5EF4-FFF2-40B4-BE49-F238E27FC236}">
                <a16:creationId xmlns:a16="http://schemas.microsoft.com/office/drawing/2014/main" xmlns="" id="{35EAD8EC-8B7C-4125-B32B-A8D5B6D443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13621" y="3499817"/>
            <a:ext cx="5099424" cy="2708524"/>
          </a:xfrm>
          <a:prstGeom prst="rect">
            <a:avLst/>
          </a:prstGeom>
        </p:spPr>
      </p:pic>
      <p:pic>
        <p:nvPicPr>
          <p:cNvPr id="14" name="Picture 13">
            <a:extLst>
              <a:ext uri="{FF2B5EF4-FFF2-40B4-BE49-F238E27FC236}">
                <a16:creationId xmlns:a16="http://schemas.microsoft.com/office/drawing/2014/main" xmlns="" id="{1472CA5F-3269-4AE9-8887-4A27F738C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6738" y="3955860"/>
            <a:ext cx="4039007" cy="15686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93621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EBD10D2E-DD8F-4033-9469-E545795BFE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68"/>
          <a:stretch/>
        </p:blipFill>
        <p:spPr>
          <a:xfrm>
            <a:off x="9629029" y="2062357"/>
            <a:ext cx="2559796" cy="2743559"/>
          </a:xfrm>
          <a:prstGeom prst="rect">
            <a:avLst/>
          </a:prstGeom>
        </p:spPr>
      </p:pic>
      <p:pic>
        <p:nvPicPr>
          <p:cNvPr id="6" name="Picture 5">
            <a:extLst>
              <a:ext uri="{FF2B5EF4-FFF2-40B4-BE49-F238E27FC236}">
                <a16:creationId xmlns:a16="http://schemas.microsoft.com/office/drawing/2014/main" xmlns="" id="{3596B4CD-1A8A-44DA-A1E6-16B3A6000C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6101" y="893"/>
            <a:ext cx="3277500" cy="2059116"/>
          </a:xfrm>
          <a:prstGeom prst="rect">
            <a:avLst/>
          </a:prstGeom>
        </p:spPr>
      </p:pic>
      <p:sp>
        <p:nvSpPr>
          <p:cNvPr id="2" name="Title 1"/>
          <p:cNvSpPr>
            <a:spLocks noGrp="1"/>
          </p:cNvSpPr>
          <p:nvPr>
            <p:ph type="title" idx="4294967295"/>
          </p:nvPr>
        </p:nvSpPr>
        <p:spPr>
          <a:xfrm>
            <a:off x="2931014" y="2360794"/>
            <a:ext cx="7088040" cy="3889375"/>
          </a:xfrm>
        </p:spPr>
        <p:txBody>
          <a:bodyPr>
            <a:noAutofit/>
          </a:bodyPr>
          <a:lstStyle/>
          <a:p>
            <a:pPr>
              <a:lnSpc>
                <a:spcPts val="3400"/>
              </a:lnSpc>
              <a:spcBef>
                <a:spcPts val="1800"/>
              </a:spcBef>
            </a:pPr>
            <a:r>
              <a:rPr lang="en-US" sz="2900" dirty="0"/>
              <a:t>Face to Face Time with Travel Advisors</a:t>
            </a:r>
            <a:r>
              <a:rPr lang="en-US" sz="2000" dirty="0"/>
              <a:t/>
            </a:r>
            <a:br>
              <a:rPr lang="en-US" sz="2000" dirty="0"/>
            </a:br>
            <a:r>
              <a:rPr lang="en-US" sz="2000" dirty="0">
                <a:solidFill>
                  <a:srgbClr val="0070C0"/>
                </a:solidFill>
              </a:rPr>
              <a:t/>
            </a:r>
            <a:br>
              <a:rPr lang="en-US" sz="2000" dirty="0">
                <a:solidFill>
                  <a:srgbClr val="0070C0"/>
                </a:solidFill>
              </a:rPr>
            </a:br>
            <a:r>
              <a:rPr lang="en-US" sz="2000" dirty="0">
                <a:solidFill>
                  <a:srgbClr val="0070C0"/>
                </a:solidFill>
              </a:rPr>
              <a:t>ASTA/NACTA Events 2018:</a:t>
            </a:r>
            <a:br>
              <a:rPr lang="en-US" sz="2000" dirty="0">
                <a:solidFill>
                  <a:srgbClr val="0070C0"/>
                </a:solidFill>
              </a:rPr>
            </a:br>
            <a:r>
              <a:rPr lang="en-US" sz="1900" dirty="0"/>
              <a:t>ASTA Showcase – Fairbanks Alaska </a:t>
            </a:r>
            <a:r>
              <a:rPr lang="en-US" sz="1900" dirty="0">
                <a:solidFill>
                  <a:schemeClr val="bg1">
                    <a:lumMod val="75000"/>
                  </a:schemeClr>
                </a:solidFill>
              </a:rPr>
              <a:t>| </a:t>
            </a:r>
            <a:r>
              <a:rPr lang="en-US" sz="1900" dirty="0"/>
              <a:t>Feb 18–22</a:t>
            </a:r>
            <a:br>
              <a:rPr lang="en-US" sz="1900" dirty="0"/>
            </a:br>
            <a:r>
              <a:rPr lang="en-US" sz="1900" dirty="0"/>
              <a:t>ASTA Premium Business Summit – Washington, DC</a:t>
            </a:r>
            <a:r>
              <a:rPr lang="en-US" sz="1900" dirty="0">
                <a:solidFill>
                  <a:schemeClr val="bg1">
                    <a:lumMod val="75000"/>
                  </a:schemeClr>
                </a:solidFill>
              </a:rPr>
              <a:t> | </a:t>
            </a:r>
            <a:r>
              <a:rPr lang="en-US" sz="1900" dirty="0"/>
              <a:t>March 4-5</a:t>
            </a:r>
            <a:br>
              <a:rPr lang="en-US" sz="1900" dirty="0"/>
            </a:br>
            <a:r>
              <a:rPr lang="en-US" sz="1900" dirty="0"/>
              <a:t>ASTA Legislative Day – Washington, DC</a:t>
            </a:r>
            <a:r>
              <a:rPr lang="en-US" sz="1900" dirty="0">
                <a:solidFill>
                  <a:schemeClr val="bg1">
                    <a:lumMod val="75000"/>
                  </a:schemeClr>
                </a:solidFill>
              </a:rPr>
              <a:t> | </a:t>
            </a:r>
            <a:r>
              <a:rPr lang="en-US" sz="1900" dirty="0"/>
              <a:t>May 7–8</a:t>
            </a:r>
            <a:br>
              <a:rPr lang="en-US" sz="1900" dirty="0"/>
            </a:br>
            <a:r>
              <a:rPr lang="en-US" sz="1900" dirty="0"/>
              <a:t>ASTA Destination Expo – Athens, Greece</a:t>
            </a:r>
            <a:r>
              <a:rPr lang="en-US" sz="1900" dirty="0">
                <a:solidFill>
                  <a:schemeClr val="bg1">
                    <a:lumMod val="75000"/>
                  </a:schemeClr>
                </a:solidFill>
              </a:rPr>
              <a:t> | </a:t>
            </a:r>
            <a:r>
              <a:rPr lang="en-US" sz="1900" dirty="0"/>
              <a:t>Apr 14–17	</a:t>
            </a:r>
            <a:br>
              <a:rPr lang="en-US" sz="1900" dirty="0"/>
            </a:br>
            <a:r>
              <a:rPr lang="en-US" sz="1900" dirty="0"/>
              <a:t>ASTA Global Convention 2018 – Washington, DC</a:t>
            </a:r>
            <a:r>
              <a:rPr lang="en-US" sz="1900" dirty="0">
                <a:solidFill>
                  <a:schemeClr val="bg1">
                    <a:lumMod val="75000"/>
                  </a:schemeClr>
                </a:solidFill>
              </a:rPr>
              <a:t> | </a:t>
            </a:r>
            <a:r>
              <a:rPr lang="en-US" sz="1900" dirty="0"/>
              <a:t>Aug 21–23</a:t>
            </a:r>
            <a:br>
              <a:rPr lang="en-US" sz="1900" dirty="0"/>
            </a:br>
            <a:r>
              <a:rPr lang="en-US" sz="1900" dirty="0"/>
              <a:t>NACTA Conference–Washington, DC  &amp; Cruise</a:t>
            </a:r>
            <a:r>
              <a:rPr lang="en-US" sz="1900" dirty="0">
                <a:solidFill>
                  <a:schemeClr val="bg1">
                    <a:lumMod val="75000"/>
                  </a:schemeClr>
                </a:solidFill>
              </a:rPr>
              <a:t> | </a:t>
            </a:r>
            <a:r>
              <a:rPr lang="en-US" sz="1900" dirty="0"/>
              <a:t>Aug 23–26</a:t>
            </a:r>
            <a:r>
              <a:rPr lang="en-US" sz="2000" dirty="0"/>
              <a:t/>
            </a:r>
            <a:br>
              <a:rPr lang="en-US" sz="2000" dirty="0"/>
            </a:br>
            <a:endParaRPr lang="en-US" sz="2000" dirty="0"/>
          </a:p>
        </p:txBody>
      </p:sp>
      <p:sp>
        <p:nvSpPr>
          <p:cNvPr id="16" name="Rectangle 15">
            <a:extLst>
              <a:ext uri="{FF2B5EF4-FFF2-40B4-BE49-F238E27FC236}">
                <a16:creationId xmlns:a16="http://schemas.microsoft.com/office/drawing/2014/main" xmlns="" id="{28C39478-361E-408A-A196-0B38D6E62667}"/>
              </a:ext>
            </a:extLst>
          </p:cNvPr>
          <p:cNvSpPr/>
          <p:nvPr/>
        </p:nvSpPr>
        <p:spPr>
          <a:xfrm flipH="1">
            <a:off x="1" y="6751927"/>
            <a:ext cx="12188825" cy="1391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8885"/>
            <a:endParaRPr lang="en-US" dirty="0">
              <a:solidFill>
                <a:prstClr val="white"/>
              </a:solidFill>
            </a:endParaRPr>
          </a:p>
        </p:txBody>
      </p:sp>
      <p:pic>
        <p:nvPicPr>
          <p:cNvPr id="8" name="Picture 7">
            <a:extLst>
              <a:ext uri="{FF2B5EF4-FFF2-40B4-BE49-F238E27FC236}">
                <a16:creationId xmlns:a16="http://schemas.microsoft.com/office/drawing/2014/main" xmlns="" id="{F2450593-3E54-4845-B27D-AEA7241DBD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3601" y="0"/>
            <a:ext cx="3019646" cy="2060009"/>
          </a:xfrm>
          <a:prstGeom prst="rect">
            <a:avLst/>
          </a:prstGeom>
        </p:spPr>
      </p:pic>
      <p:pic>
        <p:nvPicPr>
          <p:cNvPr id="10" name="Picture 9">
            <a:extLst>
              <a:ext uri="{FF2B5EF4-FFF2-40B4-BE49-F238E27FC236}">
                <a16:creationId xmlns:a16="http://schemas.microsoft.com/office/drawing/2014/main" xmlns="" id="{B26D8E38-6414-43CC-A192-789D3EAF09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91106" y="6378"/>
            <a:ext cx="3597719" cy="2053631"/>
          </a:xfrm>
          <a:prstGeom prst="rect">
            <a:avLst/>
          </a:prstGeom>
        </p:spPr>
      </p:pic>
      <p:pic>
        <p:nvPicPr>
          <p:cNvPr id="12" name="Picture 11">
            <a:extLst>
              <a:ext uri="{FF2B5EF4-FFF2-40B4-BE49-F238E27FC236}">
                <a16:creationId xmlns:a16="http://schemas.microsoft.com/office/drawing/2014/main" xmlns="" id="{F1353096-CFD9-487C-919B-E22035DCB0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072" y="0"/>
            <a:ext cx="2801680" cy="2062357"/>
          </a:xfrm>
          <a:prstGeom prst="rect">
            <a:avLst/>
          </a:prstGeom>
        </p:spPr>
      </p:pic>
      <p:pic>
        <p:nvPicPr>
          <p:cNvPr id="14" name="Picture 13">
            <a:extLst>
              <a:ext uri="{FF2B5EF4-FFF2-40B4-BE49-F238E27FC236}">
                <a16:creationId xmlns:a16="http://schemas.microsoft.com/office/drawing/2014/main" xmlns="" id="{CD8F9E9D-2E15-47C7-B8EF-09FAECA74FF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29029" y="3690675"/>
            <a:ext cx="2559797" cy="3200400"/>
          </a:xfrm>
          <a:prstGeom prst="rect">
            <a:avLst/>
          </a:prstGeom>
        </p:spPr>
      </p:pic>
      <p:pic>
        <p:nvPicPr>
          <p:cNvPr id="17" name="Picture 16">
            <a:extLst>
              <a:ext uri="{FF2B5EF4-FFF2-40B4-BE49-F238E27FC236}">
                <a16:creationId xmlns:a16="http://schemas.microsoft.com/office/drawing/2014/main" xmlns="" id="{4D79B637-CAB8-4EF0-951A-924DCC447C1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072" y="2062357"/>
            <a:ext cx="2801680" cy="3058904"/>
          </a:xfrm>
          <a:prstGeom prst="rect">
            <a:avLst/>
          </a:prstGeom>
        </p:spPr>
      </p:pic>
      <p:pic>
        <p:nvPicPr>
          <p:cNvPr id="19" name="Picture 18">
            <a:extLst>
              <a:ext uri="{FF2B5EF4-FFF2-40B4-BE49-F238E27FC236}">
                <a16:creationId xmlns:a16="http://schemas.microsoft.com/office/drawing/2014/main" xmlns="" id="{1F1D16E7-CFB3-4D8F-B432-5A26D78EF5F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 y="5121261"/>
            <a:ext cx="2789605" cy="1769813"/>
          </a:xfrm>
          <a:prstGeom prst="rect">
            <a:avLst/>
          </a:prstGeom>
        </p:spPr>
      </p:pic>
    </p:spTree>
    <p:extLst>
      <p:ext uri="{BB962C8B-B14F-4D97-AF65-F5344CB8AC3E}">
        <p14:creationId xmlns:p14="http://schemas.microsoft.com/office/powerpoint/2010/main" val="49607062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04C2F0-15B3-46B8-9453-99905A1A81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88825" cy="6698512"/>
          </a:xfrm>
          <a:prstGeom prst="rect">
            <a:avLst/>
          </a:prstGeom>
        </p:spPr>
      </p:pic>
      <p:sp>
        <p:nvSpPr>
          <p:cNvPr id="4" name="Rectangle 3">
            <a:extLst>
              <a:ext uri="{FF2B5EF4-FFF2-40B4-BE49-F238E27FC236}">
                <a16:creationId xmlns:a16="http://schemas.microsoft.com/office/drawing/2014/main" xmlns="" id="{C527719F-3843-4E8C-AFC1-4B24047412F7}"/>
              </a:ext>
            </a:extLst>
          </p:cNvPr>
          <p:cNvSpPr/>
          <p:nvPr/>
        </p:nvSpPr>
        <p:spPr>
          <a:xfrm>
            <a:off x="-1" y="0"/>
            <a:ext cx="12188826" cy="145666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25" name="Rectangle 1"/>
          <p:cNvSpPr>
            <a:spLocks noGrp="1" noChangeArrowheads="1"/>
          </p:cNvSpPr>
          <p:nvPr>
            <p:ph type="title"/>
          </p:nvPr>
        </p:nvSpPr>
        <p:spPr>
          <a:xfrm>
            <a:off x="154379" y="179786"/>
            <a:ext cx="11549856" cy="966513"/>
          </a:xfrm>
        </p:spPr>
        <p:txBody>
          <a:bodyPr>
            <a:normAutofit fontScale="90000"/>
          </a:bodyPr>
          <a:lstStyle/>
          <a:p>
            <a:pPr algn="ctr" eaLnBrk="1" hangingPunct="1">
              <a:defRPr/>
            </a:pPr>
            <a:r>
              <a:rPr lang="en-US" altLang="en-US" sz="50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THANK YOU</a:t>
            </a:r>
            <a:r>
              <a:rPr lang="en-US" altLang="en-US" sz="5000" dirty="0">
                <a:solidFill>
                  <a:srgbClr val="0070C0"/>
                </a:solidFill>
              </a:rPr>
              <a:t>!</a:t>
            </a:r>
            <a:r>
              <a:rPr lang="en-US" altLang="en-US" sz="5000" dirty="0"/>
              <a:t/>
            </a:r>
            <a:br>
              <a:rPr lang="en-US" altLang="en-US" sz="5000" dirty="0"/>
            </a:br>
            <a:r>
              <a:rPr lang="en-US" altLang="en-US" dirty="0">
                <a:solidFill>
                  <a:schemeClr val="bg1"/>
                </a:solidFill>
              </a:rPr>
              <a:t>Connecting you with ASTA &amp; NACTA Travel Advisors</a:t>
            </a:r>
            <a:r>
              <a:rPr lang="en-US" altLang="en-US" dirty="0"/>
              <a:t/>
            </a:r>
            <a:br>
              <a:rPr lang="en-US" altLang="en-US" dirty="0"/>
            </a:br>
            <a:r>
              <a:rPr lang="en-US" altLang="en-US" dirty="0"/>
              <a:t> </a:t>
            </a:r>
          </a:p>
        </p:txBody>
      </p:sp>
    </p:spTree>
    <p:extLst>
      <p:ext uri="{BB962C8B-B14F-4D97-AF65-F5344CB8AC3E}">
        <p14:creationId xmlns:p14="http://schemas.microsoft.com/office/powerpoint/2010/main" val="1717567631"/>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1198"/>
          <a:stretch/>
        </p:blipFill>
        <p:spPr bwMode="auto">
          <a:xfrm>
            <a:off x="188573" y="1522083"/>
            <a:ext cx="6880968" cy="431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xmlns="" id="{6C9828B4-8D67-4D30-A0AD-4E8EF040A786}"/>
              </a:ext>
            </a:extLst>
          </p:cNvPr>
          <p:cNvSpPr>
            <a:spLocks noGrp="1"/>
          </p:cNvSpPr>
          <p:nvPr>
            <p:ph type="title"/>
          </p:nvPr>
        </p:nvSpPr>
        <p:spPr/>
        <p:txBody>
          <a:bodyPr/>
          <a:lstStyle/>
          <a:p>
            <a:r>
              <a:rPr lang="en-US" dirty="0"/>
              <a:t>Registration Steps</a:t>
            </a:r>
          </a:p>
        </p:txBody>
      </p:sp>
      <p:sp>
        <p:nvSpPr>
          <p:cNvPr id="4" name="Content Placeholder 3">
            <a:extLst>
              <a:ext uri="{FF2B5EF4-FFF2-40B4-BE49-F238E27FC236}">
                <a16:creationId xmlns:a16="http://schemas.microsoft.com/office/drawing/2014/main" xmlns="" id="{BC4AB129-5C42-4E2A-9F36-A60635D4E50F}"/>
              </a:ext>
            </a:extLst>
          </p:cNvPr>
          <p:cNvSpPr>
            <a:spLocks noGrp="1"/>
          </p:cNvSpPr>
          <p:nvPr>
            <p:ph idx="11"/>
          </p:nvPr>
        </p:nvSpPr>
        <p:spPr>
          <a:xfrm>
            <a:off x="7958667" y="3329177"/>
            <a:ext cx="3745568" cy="698472"/>
          </a:xfrm>
        </p:spPr>
        <p:txBody>
          <a:bodyPr/>
          <a:lstStyle/>
          <a:p>
            <a:pPr marL="0" indent="0">
              <a:buNone/>
            </a:pPr>
            <a:r>
              <a:rPr lang="en-US" dirty="0"/>
              <a:t>www.ASTA.org/Athens</a:t>
            </a:r>
          </a:p>
        </p:txBody>
      </p:sp>
    </p:spTree>
    <p:extLst>
      <p:ext uri="{BB962C8B-B14F-4D97-AF65-F5344CB8AC3E}">
        <p14:creationId xmlns:p14="http://schemas.microsoft.com/office/powerpoint/2010/main" val="4693863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170" y="2597500"/>
            <a:ext cx="6455067" cy="962719"/>
          </a:xfrm>
        </p:spPr>
        <p:txBody>
          <a:bodyPr>
            <a:noAutofit/>
          </a:bodyPr>
          <a:lstStyle/>
          <a:p>
            <a:pPr algn="ctr">
              <a:defRPr/>
            </a:pPr>
            <a:r>
              <a:rPr lang="en-US" sz="4800" dirty="0"/>
              <a:t>ASTA China Summit</a:t>
            </a:r>
            <a:br>
              <a:rPr lang="en-US" sz="4800" dirty="0"/>
            </a:br>
            <a:r>
              <a:rPr lang="en-US" sz="3600" b="0" dirty="0"/>
              <a:t>Guiyang, China – Nov 2017</a:t>
            </a:r>
            <a:endParaRPr lang="en-US" sz="3600" b="0" dirty="0">
              <a:solidFill>
                <a:srgbClr val="0070C0"/>
              </a:solidFill>
            </a:endParaRPr>
          </a:p>
        </p:txBody>
      </p:sp>
      <p:sp>
        <p:nvSpPr>
          <p:cNvPr id="16" name="Rectangle 15">
            <a:extLst>
              <a:ext uri="{FF2B5EF4-FFF2-40B4-BE49-F238E27FC236}">
                <a16:creationId xmlns:a16="http://schemas.microsoft.com/office/drawing/2014/main" xmlns="" id="{28C39478-361E-408A-A196-0B38D6E62667}"/>
              </a:ext>
            </a:extLst>
          </p:cNvPr>
          <p:cNvSpPr/>
          <p:nvPr/>
        </p:nvSpPr>
        <p:spPr>
          <a:xfrm flipH="1">
            <a:off x="1" y="6751927"/>
            <a:ext cx="12188825" cy="1391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8885"/>
            <a:endParaRPr lang="en-US" dirty="0">
              <a:solidFill>
                <a:prstClr val="white"/>
              </a:solidFill>
            </a:endParaRPr>
          </a:p>
        </p:txBody>
      </p:sp>
      <p:pic>
        <p:nvPicPr>
          <p:cNvPr id="3" name="Picture 2">
            <a:extLst>
              <a:ext uri="{FF2B5EF4-FFF2-40B4-BE49-F238E27FC236}">
                <a16:creationId xmlns:a16="http://schemas.microsoft.com/office/drawing/2014/main" xmlns="" id="{B62DAE34-3EBC-42BD-B1AF-D9813BC78B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36237" y="4638839"/>
            <a:ext cx="3152588" cy="2113088"/>
          </a:xfrm>
          <a:prstGeom prst="rect">
            <a:avLst/>
          </a:prstGeom>
        </p:spPr>
      </p:pic>
      <p:pic>
        <p:nvPicPr>
          <p:cNvPr id="5" name="Picture 4">
            <a:extLst>
              <a:ext uri="{FF2B5EF4-FFF2-40B4-BE49-F238E27FC236}">
                <a16:creationId xmlns:a16="http://schemas.microsoft.com/office/drawing/2014/main" xmlns="" id="{536C457F-EE4C-4948-B4A2-E674DC82C4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81170" y="4084970"/>
            <a:ext cx="6447489" cy="2666958"/>
          </a:xfrm>
          <a:prstGeom prst="rect">
            <a:avLst/>
          </a:prstGeom>
        </p:spPr>
      </p:pic>
      <p:pic>
        <p:nvPicPr>
          <p:cNvPr id="7" name="Picture 6">
            <a:extLst>
              <a:ext uri="{FF2B5EF4-FFF2-40B4-BE49-F238E27FC236}">
                <a16:creationId xmlns:a16="http://schemas.microsoft.com/office/drawing/2014/main" xmlns="" id="{C2887097-1516-4F8E-89BA-1FC9A28CD5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36237" y="2109706"/>
            <a:ext cx="3152588" cy="2529134"/>
          </a:xfrm>
          <a:prstGeom prst="rect">
            <a:avLst/>
          </a:prstGeom>
        </p:spPr>
      </p:pic>
      <p:pic>
        <p:nvPicPr>
          <p:cNvPr id="9" name="Picture 8">
            <a:extLst>
              <a:ext uri="{FF2B5EF4-FFF2-40B4-BE49-F238E27FC236}">
                <a16:creationId xmlns:a16="http://schemas.microsoft.com/office/drawing/2014/main" xmlns="" id="{AA093AFD-B9B9-46CC-BA51-5FB00A1F36C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041" y="0"/>
            <a:ext cx="2593211" cy="3343701"/>
          </a:xfrm>
          <a:prstGeom prst="rect">
            <a:avLst/>
          </a:prstGeom>
        </p:spPr>
      </p:pic>
      <p:pic>
        <p:nvPicPr>
          <p:cNvPr id="11" name="Picture 10">
            <a:extLst>
              <a:ext uri="{FF2B5EF4-FFF2-40B4-BE49-F238E27FC236}">
                <a16:creationId xmlns:a16="http://schemas.microsoft.com/office/drawing/2014/main" xmlns="" id="{81E79846-993B-41EF-A83D-57A6FE962A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89790" y="0"/>
            <a:ext cx="4199036" cy="2109705"/>
          </a:xfrm>
          <a:prstGeom prst="rect">
            <a:avLst/>
          </a:prstGeom>
        </p:spPr>
      </p:pic>
      <p:pic>
        <p:nvPicPr>
          <p:cNvPr id="14" name="Picture 13">
            <a:extLst>
              <a:ext uri="{FF2B5EF4-FFF2-40B4-BE49-F238E27FC236}">
                <a16:creationId xmlns:a16="http://schemas.microsoft.com/office/drawing/2014/main" xmlns="" id="{002EA85A-E51C-40CF-939C-A64A1A1E24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81171" y="0"/>
            <a:ext cx="5408620" cy="2109705"/>
          </a:xfrm>
          <a:prstGeom prst="rect">
            <a:avLst/>
          </a:prstGeom>
        </p:spPr>
      </p:pic>
      <p:pic>
        <p:nvPicPr>
          <p:cNvPr id="15" name="Picture 14">
            <a:extLst>
              <a:ext uri="{FF2B5EF4-FFF2-40B4-BE49-F238E27FC236}">
                <a16:creationId xmlns:a16="http://schemas.microsoft.com/office/drawing/2014/main" xmlns="" id="{9DBBCF6A-7EC3-4723-A8ED-E14B5562571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915" y="3343701"/>
            <a:ext cx="2618085" cy="3408227"/>
          </a:xfrm>
          <a:prstGeom prst="rect">
            <a:avLst/>
          </a:prstGeom>
        </p:spPr>
      </p:pic>
      <p:pic>
        <p:nvPicPr>
          <p:cNvPr id="23" name="Picture 22">
            <a:extLst>
              <a:ext uri="{FF2B5EF4-FFF2-40B4-BE49-F238E27FC236}">
                <a16:creationId xmlns:a16="http://schemas.microsoft.com/office/drawing/2014/main" xmlns="" id="{E5C21F4F-FA69-4A01-9B6F-4C6F0243CBC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17826" y="1633397"/>
            <a:ext cx="2721936" cy="1101805"/>
          </a:xfrm>
          <a:prstGeom prst="rect">
            <a:avLst/>
          </a:prstGeom>
        </p:spPr>
      </p:pic>
      <p:sp>
        <p:nvSpPr>
          <p:cNvPr id="24" name="Rectangle 23">
            <a:extLst>
              <a:ext uri="{FF2B5EF4-FFF2-40B4-BE49-F238E27FC236}">
                <a16:creationId xmlns:a16="http://schemas.microsoft.com/office/drawing/2014/main" xmlns="" id="{EF650644-EF10-4D12-87F8-B30BEE5B0501}"/>
              </a:ext>
            </a:extLst>
          </p:cNvPr>
          <p:cNvSpPr/>
          <p:nvPr/>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25" name="Rectangle 24">
            <a:extLst>
              <a:ext uri="{FF2B5EF4-FFF2-40B4-BE49-F238E27FC236}">
                <a16:creationId xmlns:a16="http://schemas.microsoft.com/office/drawing/2014/main" xmlns="" id="{BDB97FF6-6760-4F50-99EB-9C74ECB057BF}"/>
              </a:ext>
            </a:extLst>
          </p:cNvPr>
          <p:cNvSpPr/>
          <p:nvPr/>
        </p:nvSpPr>
        <p:spPr>
          <a:xfrm rot="16200000">
            <a:off x="6002973" y="685401"/>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spTree>
    <p:extLst>
      <p:ext uri="{BB962C8B-B14F-4D97-AF65-F5344CB8AC3E}">
        <p14:creationId xmlns:p14="http://schemas.microsoft.com/office/powerpoint/2010/main" val="100432332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8286" y="517525"/>
            <a:ext cx="6607732" cy="488950"/>
          </a:xfrm>
        </p:spPr>
        <p:txBody>
          <a:bodyPr anchor="t">
            <a:noAutofit/>
          </a:bodyPr>
          <a:lstStyle/>
          <a:p>
            <a:r>
              <a:rPr lang="en-US" sz="4000" dirty="0"/>
              <a:t>Registration Steps:</a:t>
            </a:r>
          </a:p>
        </p:txBody>
      </p:sp>
      <p:sp>
        <p:nvSpPr>
          <p:cNvPr id="6" name="Text Placeholder 5"/>
          <p:cNvSpPr>
            <a:spLocks noGrp="1"/>
          </p:cNvSpPr>
          <p:nvPr>
            <p:ph type="body" sz="half" idx="2"/>
          </p:nvPr>
        </p:nvSpPr>
        <p:spPr>
          <a:xfrm>
            <a:off x="475456" y="1255594"/>
            <a:ext cx="5411457" cy="5158854"/>
          </a:xfrm>
        </p:spPr>
        <p:txBody>
          <a:bodyPr>
            <a:normAutofit fontScale="92500" lnSpcReduction="10000"/>
          </a:bodyPr>
          <a:lstStyle/>
          <a:p>
            <a:pPr marL="342900" indent="-342900">
              <a:lnSpc>
                <a:spcPct val="110000"/>
              </a:lnSpc>
              <a:spcBef>
                <a:spcPts val="600"/>
              </a:spcBef>
              <a:buFont typeface="+mj-lt"/>
              <a:buAutoNum type="arabicPeriod"/>
            </a:pPr>
            <a:r>
              <a:rPr lang="en-US" sz="2200" dirty="0"/>
              <a:t>Search your First, Last, and Email Address</a:t>
            </a:r>
          </a:p>
          <a:p>
            <a:pPr marL="342900" indent="-342900">
              <a:lnSpc>
                <a:spcPct val="110000"/>
              </a:lnSpc>
              <a:spcBef>
                <a:spcPts val="600"/>
              </a:spcBef>
              <a:buFont typeface="+mj-lt"/>
              <a:buAutoNum type="arabicPeriod"/>
            </a:pPr>
            <a:r>
              <a:rPr lang="en-US" sz="2200" dirty="0"/>
              <a:t>If your profile pops up select the button the left, otherwise, select New Registration</a:t>
            </a:r>
          </a:p>
          <a:p>
            <a:pPr marL="342900" indent="-342900">
              <a:lnSpc>
                <a:spcPct val="110000"/>
              </a:lnSpc>
              <a:spcBef>
                <a:spcPts val="600"/>
              </a:spcBef>
              <a:buFont typeface="+mj-lt"/>
              <a:buAutoNum type="arabicPeriod"/>
            </a:pPr>
            <a:r>
              <a:rPr lang="en-US" sz="2200" dirty="0"/>
              <a:t>Fill out the form with your appropriate information</a:t>
            </a:r>
          </a:p>
          <a:p>
            <a:pPr marL="342900" indent="-342900">
              <a:lnSpc>
                <a:spcPct val="110000"/>
              </a:lnSpc>
              <a:spcBef>
                <a:spcPts val="600"/>
              </a:spcBef>
              <a:buFont typeface="+mj-lt"/>
              <a:buAutoNum type="arabicPeriod"/>
            </a:pPr>
            <a:r>
              <a:rPr lang="en-US" sz="2200" dirty="0"/>
              <a:t>Select “Travel Supplier/Tour Operator/DMC” button </a:t>
            </a:r>
          </a:p>
          <a:p>
            <a:pPr marL="342900" indent="-342900">
              <a:lnSpc>
                <a:spcPct val="110000"/>
              </a:lnSpc>
              <a:spcBef>
                <a:spcPts val="600"/>
              </a:spcBef>
              <a:buFont typeface="+mj-lt"/>
              <a:buAutoNum type="arabicPeriod"/>
            </a:pPr>
            <a:r>
              <a:rPr lang="en-US" sz="2200" dirty="0"/>
              <a:t>Complete remainder of form</a:t>
            </a:r>
          </a:p>
          <a:p>
            <a:pPr marL="342900" indent="-342900">
              <a:lnSpc>
                <a:spcPct val="110000"/>
              </a:lnSpc>
              <a:spcBef>
                <a:spcPts val="600"/>
              </a:spcBef>
              <a:buFont typeface="+mj-lt"/>
              <a:buAutoNum type="arabicPeriod"/>
            </a:pPr>
            <a:r>
              <a:rPr lang="en-US" sz="2200" dirty="0"/>
              <a:t>Select Supplier Package and add-ons</a:t>
            </a:r>
          </a:p>
          <a:p>
            <a:pPr marL="342900" indent="-342900">
              <a:lnSpc>
                <a:spcPct val="110000"/>
              </a:lnSpc>
              <a:spcBef>
                <a:spcPts val="600"/>
              </a:spcBef>
              <a:buFont typeface="+mj-lt"/>
              <a:buAutoNum type="arabicPeriod"/>
            </a:pPr>
            <a:r>
              <a:rPr lang="en-US" sz="2200" dirty="0"/>
              <a:t>If paying by wire transfer enter Discount Code WIRETRANSFER </a:t>
            </a:r>
          </a:p>
          <a:p>
            <a:pPr marL="342900" indent="-342900">
              <a:lnSpc>
                <a:spcPct val="110000"/>
              </a:lnSpc>
              <a:spcBef>
                <a:spcPts val="600"/>
              </a:spcBef>
              <a:buFont typeface="+mj-lt"/>
              <a:buAutoNum type="arabicPeriod"/>
            </a:pPr>
            <a:r>
              <a:rPr lang="en-US" sz="2200" dirty="0"/>
              <a:t>Enter Payment information</a:t>
            </a:r>
          </a:p>
          <a:p>
            <a:pPr marL="342900" indent="-342900">
              <a:lnSpc>
                <a:spcPct val="110000"/>
              </a:lnSpc>
              <a:spcBef>
                <a:spcPts val="600"/>
              </a:spcBef>
              <a:buFont typeface="+mj-lt"/>
              <a:buAutoNum type="arabicPeriod"/>
            </a:pPr>
            <a:r>
              <a:rPr lang="en-US" sz="2200" dirty="0"/>
              <a:t>Click the I agree checkbox</a:t>
            </a:r>
          </a:p>
          <a:p>
            <a:pPr marL="342900" indent="-342900">
              <a:lnSpc>
                <a:spcPct val="110000"/>
              </a:lnSpc>
              <a:spcBef>
                <a:spcPts val="600"/>
              </a:spcBef>
              <a:buFont typeface="+mj-lt"/>
              <a:buAutoNum type="arabicPeriod"/>
            </a:pPr>
            <a:r>
              <a:rPr lang="en-US" sz="2200" dirty="0"/>
              <a:t>Complete Registration</a:t>
            </a:r>
          </a:p>
          <a:p>
            <a:pPr>
              <a:lnSpc>
                <a:spcPct val="110000"/>
              </a:lnSpc>
              <a:spcBef>
                <a:spcPts val="600"/>
              </a:spcBef>
            </a:pPr>
            <a:endParaRPr lang="en-US" dirty="0"/>
          </a:p>
        </p:txBody>
      </p:sp>
      <p:pic>
        <p:nvPicPr>
          <p:cNvPr id="205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5886913" y="1006475"/>
            <a:ext cx="5800299" cy="447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763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84" y="491414"/>
            <a:ext cx="2974525" cy="3411846"/>
          </a:xfrm>
        </p:spPr>
        <p:txBody>
          <a:bodyPr anchor="t">
            <a:noAutofit/>
          </a:bodyPr>
          <a:lstStyle/>
          <a:p>
            <a:r>
              <a:rPr lang="en-US" sz="4000" dirty="0"/>
              <a:t>Registration Options for Suppliers </a:t>
            </a:r>
          </a:p>
        </p:txBody>
      </p:sp>
      <p:grpSp>
        <p:nvGrpSpPr>
          <p:cNvPr id="6" name="Group 5"/>
          <p:cNvGrpSpPr/>
          <p:nvPr/>
        </p:nvGrpSpPr>
        <p:grpSpPr>
          <a:xfrm>
            <a:off x="3568202" y="273050"/>
            <a:ext cx="8224838" cy="6162675"/>
            <a:chOff x="457199" y="685800"/>
            <a:chExt cx="8224838" cy="6162675"/>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1962" y="685800"/>
              <a:ext cx="822007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199" y="3886200"/>
              <a:ext cx="8224837"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57206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F33BF6E1-B55E-4358-BFF9-B8E081308B08}"/>
              </a:ext>
            </a:extLst>
          </p:cNvPr>
          <p:cNvSpPr/>
          <p:nvPr/>
        </p:nvSpPr>
        <p:spPr>
          <a:xfrm>
            <a:off x="-1" y="1518899"/>
            <a:ext cx="12188826" cy="31512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3200" dirty="0"/>
          </a:p>
        </p:txBody>
      </p:sp>
      <p:sp>
        <p:nvSpPr>
          <p:cNvPr id="4" name="Title 3">
            <a:extLst>
              <a:ext uri="{FF2B5EF4-FFF2-40B4-BE49-F238E27FC236}">
                <a16:creationId xmlns:a16="http://schemas.microsoft.com/office/drawing/2014/main" xmlns="" id="{4E14C047-A1DB-4BA3-BD0D-48D50EDBE8DC}"/>
              </a:ext>
            </a:extLst>
          </p:cNvPr>
          <p:cNvSpPr>
            <a:spLocks noGrp="1"/>
          </p:cNvSpPr>
          <p:nvPr>
            <p:ph type="title"/>
          </p:nvPr>
        </p:nvSpPr>
        <p:spPr/>
        <p:txBody>
          <a:bodyPr/>
          <a:lstStyle/>
          <a:p>
            <a:r>
              <a:rPr lang="en-US" dirty="0"/>
              <a:t>ASTA Athens Destination Expo Team</a:t>
            </a:r>
          </a:p>
        </p:txBody>
      </p:sp>
      <p:pic>
        <p:nvPicPr>
          <p:cNvPr id="10" name="Picture 9">
            <a:extLst>
              <a:ext uri="{FF2B5EF4-FFF2-40B4-BE49-F238E27FC236}">
                <a16:creationId xmlns:a16="http://schemas.microsoft.com/office/drawing/2014/main" xmlns="" id="{943573B8-19BB-40FB-9FFA-E43E58C8DB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962" y="2060639"/>
            <a:ext cx="1973604" cy="1973604"/>
          </a:xfrm>
          <a:prstGeom prst="rect">
            <a:avLst/>
          </a:prstGeom>
        </p:spPr>
      </p:pic>
      <p:pic>
        <p:nvPicPr>
          <p:cNvPr id="12" name="Picture 11">
            <a:extLst>
              <a:ext uri="{FF2B5EF4-FFF2-40B4-BE49-F238E27FC236}">
                <a16:creationId xmlns:a16="http://schemas.microsoft.com/office/drawing/2014/main" xmlns="" id="{83BF6C94-F587-4375-B90B-7C547E285A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2046" y="2060639"/>
            <a:ext cx="1973604" cy="1973604"/>
          </a:xfrm>
          <a:prstGeom prst="rect">
            <a:avLst/>
          </a:prstGeom>
        </p:spPr>
      </p:pic>
      <p:pic>
        <p:nvPicPr>
          <p:cNvPr id="15" name="Picture 14">
            <a:extLst>
              <a:ext uri="{FF2B5EF4-FFF2-40B4-BE49-F238E27FC236}">
                <a16:creationId xmlns:a16="http://schemas.microsoft.com/office/drawing/2014/main" xmlns="" id="{FCC3FCF6-26C1-443A-A7C3-F235B73ACF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1338" y="2060639"/>
            <a:ext cx="1973604" cy="1973604"/>
          </a:xfrm>
          <a:prstGeom prst="rect">
            <a:avLst/>
          </a:prstGeom>
        </p:spPr>
      </p:pic>
      <p:pic>
        <p:nvPicPr>
          <p:cNvPr id="18" name="Picture 17">
            <a:extLst>
              <a:ext uri="{FF2B5EF4-FFF2-40B4-BE49-F238E27FC236}">
                <a16:creationId xmlns:a16="http://schemas.microsoft.com/office/drawing/2014/main" xmlns="" id="{9C55B7FE-88E1-4394-B774-B49C8AA389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30631" y="2060639"/>
            <a:ext cx="1973604" cy="1973604"/>
          </a:xfrm>
          <a:prstGeom prst="rect">
            <a:avLst/>
          </a:prstGeom>
        </p:spPr>
      </p:pic>
      <p:pic>
        <p:nvPicPr>
          <p:cNvPr id="20" name="Picture 19">
            <a:extLst>
              <a:ext uri="{FF2B5EF4-FFF2-40B4-BE49-F238E27FC236}">
                <a16:creationId xmlns:a16="http://schemas.microsoft.com/office/drawing/2014/main" xmlns="" id="{02E9C96B-9E1B-4DE8-AFA0-4605E87504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1254" y="2060639"/>
            <a:ext cx="1975104" cy="1975104"/>
          </a:xfrm>
          <a:prstGeom prst="rect">
            <a:avLst/>
          </a:prstGeom>
        </p:spPr>
      </p:pic>
      <p:sp>
        <p:nvSpPr>
          <p:cNvPr id="21" name="TextBox 20">
            <a:extLst>
              <a:ext uri="{FF2B5EF4-FFF2-40B4-BE49-F238E27FC236}">
                <a16:creationId xmlns:a16="http://schemas.microsoft.com/office/drawing/2014/main" xmlns="" id="{14D8C6E8-D722-4026-B517-4A4987A66022}"/>
              </a:ext>
            </a:extLst>
          </p:cNvPr>
          <p:cNvSpPr txBox="1"/>
          <p:nvPr/>
        </p:nvSpPr>
        <p:spPr>
          <a:xfrm>
            <a:off x="488823" y="4193800"/>
            <a:ext cx="1973604" cy="1631216"/>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Bob Duglin</a:t>
            </a:r>
          </a:p>
          <a:p>
            <a:pPr algn="ctr"/>
            <a:r>
              <a:rPr lang="en-US" dirty="0">
                <a:latin typeface="Calibri" panose="020F0502020204030204" pitchFamily="34" charset="0"/>
                <a:ea typeface="Calibri" panose="020F0502020204030204" pitchFamily="34" charset="0"/>
                <a:cs typeface="Calibri" panose="020F0502020204030204" pitchFamily="34" charset="0"/>
              </a:rPr>
              <a:t>Vice President</a:t>
            </a:r>
          </a:p>
          <a:p>
            <a:pPr algn="ct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bob@asta.org</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ctr"/>
            <a:endParaRPr lang="en-US" dirty="0"/>
          </a:p>
        </p:txBody>
      </p:sp>
      <p:sp>
        <p:nvSpPr>
          <p:cNvPr id="22" name="TextBox 21">
            <a:extLst>
              <a:ext uri="{FF2B5EF4-FFF2-40B4-BE49-F238E27FC236}">
                <a16:creationId xmlns:a16="http://schemas.microsoft.com/office/drawing/2014/main" xmlns="" id="{33B131B8-3A51-4EAA-ADBF-5DE9911DFC10}"/>
              </a:ext>
            </a:extLst>
          </p:cNvPr>
          <p:cNvSpPr txBox="1"/>
          <p:nvPr/>
        </p:nvSpPr>
        <p:spPr>
          <a:xfrm>
            <a:off x="5092046" y="4193800"/>
            <a:ext cx="2016028" cy="2369880"/>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Kelly Bigel</a:t>
            </a:r>
          </a:p>
          <a:p>
            <a:pPr algn="ctr"/>
            <a:r>
              <a:rPr lang="en-US" dirty="0">
                <a:latin typeface="Calibri" panose="020F0502020204030204" pitchFamily="34" charset="0"/>
                <a:ea typeface="Calibri" panose="020F0502020204030204" pitchFamily="34" charset="0"/>
                <a:cs typeface="Calibri" panose="020F0502020204030204" pitchFamily="34" charset="0"/>
              </a:rPr>
              <a:t>Director</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Business Development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ct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8"/>
              </a:rPr>
              <a:t>kelly@asta.org</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ctr"/>
            <a:endParaRPr lang="en-US" dirty="0"/>
          </a:p>
        </p:txBody>
      </p:sp>
      <p:sp>
        <p:nvSpPr>
          <p:cNvPr id="23" name="TextBox 22">
            <a:extLst>
              <a:ext uri="{FF2B5EF4-FFF2-40B4-BE49-F238E27FC236}">
                <a16:creationId xmlns:a16="http://schemas.microsoft.com/office/drawing/2014/main" xmlns="" id="{55D642CE-A9AF-4FED-9CA7-49CC7B37BA47}"/>
              </a:ext>
            </a:extLst>
          </p:cNvPr>
          <p:cNvSpPr txBox="1"/>
          <p:nvPr/>
        </p:nvSpPr>
        <p:spPr>
          <a:xfrm>
            <a:off x="2593563" y="4193800"/>
            <a:ext cx="2498483" cy="1631216"/>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Karen Morris</a:t>
            </a:r>
            <a:b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Director</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Meetings &amp; Events</a:t>
            </a:r>
          </a:p>
          <a:p>
            <a:pPr algn="ct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9"/>
              </a:rPr>
              <a:t>karen@asta.org</a:t>
            </a:r>
            <a:endParaRPr lang="en-US" dirty="0"/>
          </a:p>
        </p:txBody>
      </p:sp>
      <p:sp>
        <p:nvSpPr>
          <p:cNvPr id="26" name="Rectangle 25">
            <a:extLst>
              <a:ext uri="{FF2B5EF4-FFF2-40B4-BE49-F238E27FC236}">
                <a16:creationId xmlns:a16="http://schemas.microsoft.com/office/drawing/2014/main" xmlns="" id="{0C71199A-1A73-4E9A-84CF-7C59FCE13EEB}"/>
              </a:ext>
            </a:extLst>
          </p:cNvPr>
          <p:cNvSpPr/>
          <p:nvPr/>
        </p:nvSpPr>
        <p:spPr>
          <a:xfrm>
            <a:off x="8966579" y="5718410"/>
            <a:ext cx="3222246" cy="81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xmlns="" id="{C3D5D250-4AA6-44AB-874D-58A5BB0AE15F}"/>
              </a:ext>
            </a:extLst>
          </p:cNvPr>
          <p:cNvSpPr txBox="1"/>
          <p:nvPr/>
        </p:nvSpPr>
        <p:spPr>
          <a:xfrm>
            <a:off x="9645149" y="4193800"/>
            <a:ext cx="2392175" cy="2000548"/>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Don McGahee</a:t>
            </a:r>
          </a:p>
          <a:p>
            <a:pPr algn="ctr"/>
            <a:r>
              <a:rPr lang="en-US" dirty="0">
                <a:latin typeface="Calibri" panose="020F0502020204030204" pitchFamily="34" charset="0"/>
                <a:ea typeface="Calibri" panose="020F0502020204030204" pitchFamily="34" charset="0"/>
                <a:cs typeface="Calibri" panose="020F0502020204030204" pitchFamily="34" charset="0"/>
              </a:rPr>
              <a:t>Manager</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FAM Programs</a:t>
            </a:r>
          </a:p>
          <a:p>
            <a:pPr algn="ct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bob@asta.org</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ctr"/>
            <a:endParaRPr lang="en-US" dirty="0"/>
          </a:p>
        </p:txBody>
      </p:sp>
      <p:sp>
        <p:nvSpPr>
          <p:cNvPr id="27" name="TextBox 26">
            <a:extLst>
              <a:ext uri="{FF2B5EF4-FFF2-40B4-BE49-F238E27FC236}">
                <a16:creationId xmlns:a16="http://schemas.microsoft.com/office/drawing/2014/main" xmlns="" id="{D614BCC3-D275-475A-90E6-7B9EC7BA5D7E}"/>
              </a:ext>
            </a:extLst>
          </p:cNvPr>
          <p:cNvSpPr txBox="1"/>
          <p:nvPr/>
        </p:nvSpPr>
        <p:spPr>
          <a:xfrm>
            <a:off x="7314244" y="4193800"/>
            <a:ext cx="2167791" cy="2369880"/>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Sarah Little</a:t>
            </a:r>
          </a:p>
          <a:p>
            <a:pPr algn="ctr"/>
            <a:r>
              <a:rPr lang="en-US" dirty="0">
                <a:latin typeface="Calibri" panose="020F0502020204030204" pitchFamily="34" charset="0"/>
                <a:ea typeface="Calibri" panose="020F0502020204030204" pitchFamily="34" charset="0"/>
                <a:cs typeface="Calibri" panose="020F0502020204030204" pitchFamily="34" charset="0"/>
              </a:rPr>
              <a:t>Director</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Business Development</a:t>
            </a:r>
            <a:endParaRPr lang="en-US" sz="2800" dirty="0">
              <a:latin typeface="Calibri" panose="020F0502020204030204" pitchFamily="34" charset="0"/>
              <a:ea typeface="Calibri" panose="020F0502020204030204" pitchFamily="34" charset="0"/>
              <a:cs typeface="Calibri" panose="020F0502020204030204" pitchFamily="34" charset="0"/>
            </a:endParaRPr>
          </a:p>
          <a:p>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10"/>
              </a:rPr>
              <a:t>sarah@asta.org</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ctr"/>
            <a:endParaRPr lang="en-US" dirty="0"/>
          </a:p>
        </p:txBody>
      </p:sp>
    </p:spTree>
    <p:extLst>
      <p:ext uri="{BB962C8B-B14F-4D97-AF65-F5344CB8AC3E}">
        <p14:creationId xmlns:p14="http://schemas.microsoft.com/office/powerpoint/2010/main" val="186662428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AE9A46C6-54C8-4C4C-A6E3-B0B49F5D624B}"/>
              </a:ext>
            </a:extLst>
          </p:cNvPr>
          <p:cNvSpPr/>
          <p:nvPr/>
        </p:nvSpPr>
        <p:spPr>
          <a:xfrm>
            <a:off x="642753" y="645937"/>
            <a:ext cx="5043630" cy="5043631"/>
          </a:xfrm>
          <a:prstGeom prst="ellipse">
            <a:avLst/>
          </a:prstGeom>
          <a:solidFill>
            <a:schemeClr val="bg1">
              <a:lumMod val="95000"/>
              <a:alpha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1200" dirty="0"/>
          </a:p>
        </p:txBody>
      </p:sp>
      <p:pic>
        <p:nvPicPr>
          <p:cNvPr id="3" name="Picture 2">
            <a:extLst>
              <a:ext uri="{FF2B5EF4-FFF2-40B4-BE49-F238E27FC236}">
                <a16:creationId xmlns:a16="http://schemas.microsoft.com/office/drawing/2014/main" xmlns="" id="{563422AD-8BC4-4AEF-BF59-A61416FFAD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493" y="1043677"/>
            <a:ext cx="4248150" cy="4248150"/>
          </a:xfrm>
          <a:prstGeom prst="rect">
            <a:avLst/>
          </a:prstGeom>
        </p:spPr>
      </p:pic>
      <p:sp>
        <p:nvSpPr>
          <p:cNvPr id="7" name="Rectangle 6"/>
          <p:cNvSpPr/>
          <p:nvPr/>
        </p:nvSpPr>
        <p:spPr>
          <a:xfrm flipH="1">
            <a:off x="6063460" y="0"/>
            <a:ext cx="6229113"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defTabSz="1218885"/>
            <a:endParaRPr lang="en-US" dirty="0">
              <a:solidFill>
                <a:prstClr val="white"/>
              </a:solidFill>
            </a:endParaRPr>
          </a:p>
        </p:txBody>
      </p:sp>
      <p:sp>
        <p:nvSpPr>
          <p:cNvPr id="2049" name="Title 2048"/>
          <p:cNvSpPr>
            <a:spLocks noGrp="1"/>
          </p:cNvSpPr>
          <p:nvPr>
            <p:ph type="ctrTitle"/>
          </p:nvPr>
        </p:nvSpPr>
        <p:spPr>
          <a:xfrm>
            <a:off x="6477461" y="2032041"/>
            <a:ext cx="5784393" cy="1470025"/>
          </a:xfrm>
        </p:spPr>
        <p:txBody>
          <a:bodyPr>
            <a:normAutofit/>
          </a:bodyPr>
          <a:lstStyle/>
          <a:p>
            <a:pPr algn="l"/>
            <a:r>
              <a:rPr lang="en-US" dirty="0">
                <a:solidFill>
                  <a:schemeClr val="bg1"/>
                </a:solidFill>
                <a:latin typeface="Trebuchet MS" panose="020B0603020202020204" pitchFamily="34" charset="0"/>
              </a:rPr>
              <a:t>Bob Duglin</a:t>
            </a:r>
            <a:br>
              <a:rPr lang="en-US" dirty="0">
                <a:solidFill>
                  <a:schemeClr val="bg1"/>
                </a:solidFill>
                <a:latin typeface="Trebuchet MS" panose="020B0603020202020204" pitchFamily="34" charset="0"/>
              </a:rPr>
            </a:br>
            <a:endParaRPr lang="en-US" dirty="0">
              <a:solidFill>
                <a:schemeClr val="bg1"/>
              </a:solidFill>
              <a:latin typeface="Trebuchet MS" panose="020B0603020202020204" pitchFamily="34" charset="0"/>
            </a:endParaRPr>
          </a:p>
        </p:txBody>
      </p:sp>
      <p:sp>
        <p:nvSpPr>
          <p:cNvPr id="2051" name="Subtitle 2050"/>
          <p:cNvSpPr>
            <a:spLocks noGrp="1"/>
          </p:cNvSpPr>
          <p:nvPr>
            <p:ph type="subTitle" idx="1"/>
          </p:nvPr>
        </p:nvSpPr>
        <p:spPr>
          <a:xfrm>
            <a:off x="6477461" y="2769040"/>
            <a:ext cx="5930534" cy="3582551"/>
          </a:xfrm>
        </p:spPr>
        <p:txBody>
          <a:bodyPr>
            <a:noAutofit/>
          </a:bodyPr>
          <a:lstStyle/>
          <a:p>
            <a:pPr algn="l">
              <a:spcBef>
                <a:spcPts val="0"/>
              </a:spcBef>
            </a:pPr>
            <a:r>
              <a:rPr lang="en-US" sz="3600" dirty="0">
                <a:solidFill>
                  <a:schemeClr val="bg1"/>
                </a:solidFill>
              </a:rPr>
              <a:t>bob@asta.org	</a:t>
            </a:r>
            <a:br>
              <a:rPr lang="en-US" sz="3600" dirty="0">
                <a:solidFill>
                  <a:schemeClr val="bg1"/>
                </a:solidFill>
              </a:rPr>
            </a:br>
            <a:r>
              <a:rPr lang="en-US" sz="3600" dirty="0">
                <a:solidFill>
                  <a:schemeClr val="bg1"/>
                </a:solidFill>
              </a:rPr>
              <a:t>703.739.6829</a:t>
            </a:r>
          </a:p>
          <a:p>
            <a:pPr algn="l">
              <a:spcBef>
                <a:spcPts val="0"/>
              </a:spcBef>
            </a:pPr>
            <a:endParaRPr lang="en-US" sz="3600" dirty="0">
              <a:solidFill>
                <a:schemeClr val="bg1"/>
              </a:solidFill>
            </a:endParaRPr>
          </a:p>
          <a:p>
            <a:pPr algn="l">
              <a:spcBef>
                <a:spcPts val="0"/>
              </a:spcBef>
            </a:pPr>
            <a:r>
              <a:rPr lang="el-GR" sz="6000" dirty="0">
                <a:solidFill>
                  <a:schemeClr val="bg1"/>
                </a:solidFill>
              </a:rPr>
              <a:t>ευχαριστώ </a:t>
            </a:r>
            <a:r>
              <a:rPr lang="en-US" sz="2400" dirty="0">
                <a:solidFill>
                  <a:schemeClr val="bg1"/>
                </a:solidFill>
              </a:rPr>
              <a:t/>
            </a:r>
            <a:br>
              <a:rPr lang="en-US" sz="2400" dirty="0">
                <a:solidFill>
                  <a:schemeClr val="bg1"/>
                </a:solidFill>
              </a:rPr>
            </a:br>
            <a:endParaRPr lang="en-US" sz="2400" i="1" dirty="0">
              <a:solidFill>
                <a:schemeClr val="bg1"/>
              </a:solidFill>
            </a:endParaRPr>
          </a:p>
        </p:txBody>
      </p:sp>
      <p:sp>
        <p:nvSpPr>
          <p:cNvPr id="13" name="TextBox 12">
            <a:extLst>
              <a:ext uri="{FF2B5EF4-FFF2-40B4-BE49-F238E27FC236}">
                <a16:creationId xmlns:a16="http://schemas.microsoft.com/office/drawing/2014/main" xmlns="" id="{91CF8474-23B7-4575-BBFA-50E62CA587BB}"/>
              </a:ext>
            </a:extLst>
          </p:cNvPr>
          <p:cNvSpPr txBox="1"/>
          <p:nvPr/>
        </p:nvSpPr>
        <p:spPr>
          <a:xfrm>
            <a:off x="1056757" y="3192406"/>
            <a:ext cx="4215626" cy="1101838"/>
          </a:xfrm>
          <a:prstGeom prst="rect">
            <a:avLst/>
          </a:prstGeom>
          <a:noFill/>
        </p:spPr>
        <p:txBody>
          <a:bodyPr wrap="square" lIns="91436" tIns="45719" rIns="91436" bIns="45719" rtlCol="0" anchor="ctr">
            <a:spAutoFit/>
          </a:bodyPr>
          <a:lstStyle/>
          <a:p>
            <a:pPr algn="ctr">
              <a:lnSpc>
                <a:spcPct val="80000"/>
              </a:lnSpc>
            </a:pPr>
            <a:r>
              <a:rPr lang="en-US" sz="8000" b="1" dirty="0">
                <a:solidFill>
                  <a:schemeClr val="bg1"/>
                </a:solidFill>
                <a:latin typeface="+mj-lt"/>
              </a:rPr>
              <a:t>Ask</a:t>
            </a:r>
            <a:r>
              <a:rPr lang="en-US" sz="8000" dirty="0">
                <a:solidFill>
                  <a:schemeClr val="bg1"/>
                </a:solidFill>
                <a:latin typeface="+mj-lt"/>
              </a:rPr>
              <a:t> </a:t>
            </a:r>
            <a:r>
              <a:rPr lang="en-US" sz="8000" b="1" dirty="0">
                <a:solidFill>
                  <a:schemeClr val="bg1"/>
                </a:solidFill>
                <a:latin typeface="+mj-lt"/>
              </a:rPr>
              <a:t>me</a:t>
            </a:r>
          </a:p>
        </p:txBody>
      </p:sp>
    </p:spTree>
    <p:extLst>
      <p:ext uri="{BB962C8B-B14F-4D97-AF65-F5344CB8AC3E}">
        <p14:creationId xmlns:p14="http://schemas.microsoft.com/office/powerpoint/2010/main" val="1571067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348C520-8029-40F3-BDE6-BCB32BDEE3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993" y="275217"/>
            <a:ext cx="2721936" cy="1101805"/>
          </a:xfrm>
          <a:prstGeom prst="rect">
            <a:avLst/>
          </a:prstGeom>
        </p:spPr>
      </p:pic>
      <p:sp>
        <p:nvSpPr>
          <p:cNvPr id="2" name="TextBox 1">
            <a:extLst>
              <a:ext uri="{FF2B5EF4-FFF2-40B4-BE49-F238E27FC236}">
                <a16:creationId xmlns:a16="http://schemas.microsoft.com/office/drawing/2014/main" xmlns="" id="{144B4DE4-6673-4C8B-B88B-D292FABFE655}"/>
              </a:ext>
            </a:extLst>
          </p:cNvPr>
          <p:cNvSpPr txBox="1"/>
          <p:nvPr/>
        </p:nvSpPr>
        <p:spPr>
          <a:xfrm>
            <a:off x="1310185" y="1076771"/>
            <a:ext cx="9471546" cy="5386090"/>
          </a:xfrm>
          <a:prstGeom prst="rect">
            <a:avLst/>
          </a:prstGeom>
          <a:noFill/>
        </p:spPr>
        <p:txBody>
          <a:bodyPr wrap="square" rtlCol="0">
            <a:spAutoFit/>
          </a:bodyPr>
          <a:lstStyle/>
          <a:p>
            <a:r>
              <a:rPr lang="en-US" sz="3200" b="1" dirty="0"/>
              <a:t>ASTA Destination Expos</a:t>
            </a:r>
          </a:p>
          <a:p>
            <a:r>
              <a:rPr lang="en-US" dirty="0"/>
              <a:t>2017 Nairobi, Kenya	 	 </a:t>
            </a:r>
          </a:p>
          <a:p>
            <a:r>
              <a:rPr lang="en-US" dirty="0"/>
              <a:t>2016 Seville, Spain	 </a:t>
            </a:r>
          </a:p>
          <a:p>
            <a:r>
              <a:rPr lang="en-US" dirty="0"/>
              <a:t>2015 Marrakech, Morocco</a:t>
            </a:r>
          </a:p>
          <a:p>
            <a:r>
              <a:rPr lang="en-US" dirty="0"/>
              <a:t>2014 Merida, Mexico 	</a:t>
            </a:r>
          </a:p>
          <a:p>
            <a:r>
              <a:rPr lang="en-US" dirty="0"/>
              <a:t>2013 Dubai, United Arab Emirates</a:t>
            </a:r>
          </a:p>
          <a:p>
            <a:r>
              <a:rPr lang="en-US" dirty="0"/>
              <a:t>2012 Lima, Peru</a:t>
            </a:r>
          </a:p>
          <a:p>
            <a:r>
              <a:rPr lang="en-US" dirty="0"/>
              <a:t>2011 San Juan, Puerto Rico </a:t>
            </a:r>
          </a:p>
          <a:p>
            <a:r>
              <a:rPr lang="en-US" dirty="0"/>
              <a:t>2010 Istanbul, Turkey</a:t>
            </a:r>
          </a:p>
          <a:p>
            <a:r>
              <a:rPr lang="en-US" dirty="0"/>
              <a:t>2009 Sun City, South Africa</a:t>
            </a:r>
          </a:p>
          <a:p>
            <a:r>
              <a:rPr lang="en-US" dirty="0"/>
              <a:t>2008 Lyon, France</a:t>
            </a:r>
          </a:p>
          <a:p>
            <a:r>
              <a:rPr lang="en-US" dirty="0"/>
              <a:t>2007 </a:t>
            </a:r>
            <a:r>
              <a:rPr lang="en-US" dirty="0" err="1"/>
              <a:t>JeJu</a:t>
            </a:r>
            <a:r>
              <a:rPr lang="en-US" dirty="0"/>
              <a:t> Island, Korea</a:t>
            </a:r>
          </a:p>
          <a:p>
            <a:r>
              <a:rPr lang="en-US" dirty="0"/>
              <a:t>2006 Prague, Czech Republic</a:t>
            </a:r>
          </a:p>
          <a:p>
            <a:endParaRPr lang="en-US" dirty="0"/>
          </a:p>
        </p:txBody>
      </p:sp>
      <p:pic>
        <p:nvPicPr>
          <p:cNvPr id="7" name="Picture 6">
            <a:extLst>
              <a:ext uri="{FF2B5EF4-FFF2-40B4-BE49-F238E27FC236}">
                <a16:creationId xmlns:a16="http://schemas.microsoft.com/office/drawing/2014/main" xmlns="" id="{0E37F86D-14CB-446C-8B6A-E9683F23CE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5392" y="0"/>
            <a:ext cx="5733434" cy="6845572"/>
          </a:xfrm>
          <a:prstGeom prst="rect">
            <a:avLst/>
          </a:prstGeom>
        </p:spPr>
      </p:pic>
      <p:pic>
        <p:nvPicPr>
          <p:cNvPr id="4" name="Picture 3">
            <a:extLst>
              <a:ext uri="{FF2B5EF4-FFF2-40B4-BE49-F238E27FC236}">
                <a16:creationId xmlns:a16="http://schemas.microsoft.com/office/drawing/2014/main" xmlns="" id="{2B5BCBDF-7AA6-45C8-84CB-0803A8DF7734}"/>
              </a:ext>
            </a:extLst>
          </p:cNvPr>
          <p:cNvPicPr>
            <a:picLocks noChangeAspect="1"/>
          </p:cNvPicPr>
          <p:nvPr/>
        </p:nvPicPr>
        <p:blipFill>
          <a:blip r:embed="rId5"/>
          <a:stretch>
            <a:fillRect/>
          </a:stretch>
        </p:blipFill>
        <p:spPr>
          <a:xfrm>
            <a:off x="5802595" y="536984"/>
            <a:ext cx="5799373" cy="1680076"/>
          </a:xfrm>
          <a:prstGeom prst="rect">
            <a:avLst/>
          </a:prstGeom>
        </p:spPr>
      </p:pic>
      <p:sp>
        <p:nvSpPr>
          <p:cNvPr id="8" name="Rectangle 7">
            <a:extLst>
              <a:ext uri="{FF2B5EF4-FFF2-40B4-BE49-F238E27FC236}">
                <a16:creationId xmlns:a16="http://schemas.microsoft.com/office/drawing/2014/main" xmlns="" id="{D7BBAC22-5C74-40B8-A84B-0C9B342D7C8C}"/>
              </a:ext>
            </a:extLst>
          </p:cNvPr>
          <p:cNvSpPr/>
          <p:nvPr/>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9" name="Rectangle 8">
            <a:extLst>
              <a:ext uri="{FF2B5EF4-FFF2-40B4-BE49-F238E27FC236}">
                <a16:creationId xmlns:a16="http://schemas.microsoft.com/office/drawing/2014/main" xmlns="" id="{77CE2B18-8C4B-4D52-9A27-D356ACFB9AE8}"/>
              </a:ext>
            </a:extLst>
          </p:cNvPr>
          <p:cNvSpPr/>
          <p:nvPr/>
        </p:nvSpPr>
        <p:spPr>
          <a:xfrm rot="16200000">
            <a:off x="6002973" y="685401"/>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spTree>
    <p:extLst>
      <p:ext uri="{BB962C8B-B14F-4D97-AF65-F5344CB8AC3E}">
        <p14:creationId xmlns:p14="http://schemas.microsoft.com/office/powerpoint/2010/main" val="139252006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44B4DE4-6673-4C8B-B88B-D292FABFE655}"/>
              </a:ext>
            </a:extLst>
          </p:cNvPr>
          <p:cNvSpPr txBox="1"/>
          <p:nvPr/>
        </p:nvSpPr>
        <p:spPr>
          <a:xfrm>
            <a:off x="1255321" y="579358"/>
            <a:ext cx="4640239" cy="6278642"/>
          </a:xfrm>
          <a:prstGeom prst="rect">
            <a:avLst/>
          </a:prstGeom>
          <a:noFill/>
        </p:spPr>
        <p:txBody>
          <a:bodyPr wrap="square" rtlCol="0">
            <a:spAutoFit/>
          </a:bodyPr>
          <a:lstStyle/>
          <a:p>
            <a:pPr>
              <a:spcAft>
                <a:spcPts val="1200"/>
              </a:spcAft>
            </a:pPr>
            <a:r>
              <a:rPr lang="en-US" sz="3200" b="1" dirty="0"/>
              <a:t>1967 - Athens</a:t>
            </a:r>
            <a:br>
              <a:rPr lang="en-US" sz="3200" b="1" dirty="0"/>
            </a:br>
            <a:r>
              <a:rPr lang="en-US" sz="3200" b="1" dirty="0"/>
              <a:t>ASTA World Congress</a:t>
            </a:r>
          </a:p>
          <a:p>
            <a:pPr>
              <a:spcAft>
                <a:spcPts val="1200"/>
              </a:spcAft>
            </a:pPr>
            <a:r>
              <a:rPr lang="en-US" dirty="0"/>
              <a:t>Athens hosted ASTA’s 37th Annual World Travel Congress, Oct 22-28  </a:t>
            </a:r>
          </a:p>
          <a:p>
            <a:pPr>
              <a:spcAft>
                <a:spcPts val="1200"/>
              </a:spcAft>
            </a:pPr>
            <a:r>
              <a:rPr lang="en-US" dirty="0" err="1"/>
              <a:t>Dr</a:t>
            </a:r>
            <a:r>
              <a:rPr lang="en-US" dirty="0"/>
              <a:t> Timothy </a:t>
            </a:r>
            <a:r>
              <a:rPr lang="en-US" dirty="0" smtClean="0"/>
              <a:t>O’Driscoll</a:t>
            </a:r>
            <a:r>
              <a:rPr lang="en-US" dirty="0"/>
              <a:t>, president of the European Travel Commission with the keynote speaker</a:t>
            </a:r>
          </a:p>
          <a:p>
            <a:pPr>
              <a:spcAft>
                <a:spcPts val="1200"/>
              </a:spcAft>
            </a:pPr>
            <a:r>
              <a:rPr lang="en-US" dirty="0"/>
              <a:t>King Constantine </a:t>
            </a:r>
            <a:r>
              <a:rPr lang="en-US" dirty="0" smtClean="0"/>
              <a:t>&amp; Queen Anne-Marie of </a:t>
            </a:r>
            <a:r>
              <a:rPr lang="en-US" dirty="0"/>
              <a:t>Greece participated in the open </a:t>
            </a:r>
            <a:r>
              <a:rPr lang="en-US" dirty="0" smtClean="0"/>
              <a:t>session</a:t>
            </a:r>
          </a:p>
          <a:p>
            <a:pPr>
              <a:spcAft>
                <a:spcPts val="1200"/>
              </a:spcAft>
            </a:pPr>
            <a:r>
              <a:rPr lang="en-US" dirty="0" smtClean="0"/>
              <a:t>Major increase of travel from the US to Greece commended as a result</a:t>
            </a:r>
            <a:endParaRPr lang="en-US" dirty="0"/>
          </a:p>
          <a:p>
            <a:pPr>
              <a:spcAft>
                <a:spcPts val="1200"/>
              </a:spcAft>
            </a:pPr>
            <a:endParaRPr lang="en-US" dirty="0"/>
          </a:p>
        </p:txBody>
      </p:sp>
      <p:pic>
        <p:nvPicPr>
          <p:cNvPr id="7" name="Picture 6">
            <a:extLst>
              <a:ext uri="{FF2B5EF4-FFF2-40B4-BE49-F238E27FC236}">
                <a16:creationId xmlns:a16="http://schemas.microsoft.com/office/drawing/2014/main" xmlns="" id="{0E37F86D-14CB-446C-8B6A-E9683F23CE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5392" y="182881"/>
            <a:ext cx="5733434" cy="6505489"/>
          </a:xfrm>
          <a:prstGeom prst="rect">
            <a:avLst/>
          </a:prstGeom>
        </p:spPr>
      </p:pic>
      <p:sp>
        <p:nvSpPr>
          <p:cNvPr id="8" name="Rectangle 7">
            <a:extLst>
              <a:ext uri="{FF2B5EF4-FFF2-40B4-BE49-F238E27FC236}">
                <a16:creationId xmlns:a16="http://schemas.microsoft.com/office/drawing/2014/main" xmlns="" id="{D7BBAC22-5C74-40B8-A84B-0C9B342D7C8C}"/>
              </a:ext>
            </a:extLst>
          </p:cNvPr>
          <p:cNvSpPr/>
          <p:nvPr/>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9" name="Rectangle 8">
            <a:extLst>
              <a:ext uri="{FF2B5EF4-FFF2-40B4-BE49-F238E27FC236}">
                <a16:creationId xmlns:a16="http://schemas.microsoft.com/office/drawing/2014/main" xmlns="" id="{77CE2B18-8C4B-4D52-9A27-D356ACFB9AE8}"/>
              </a:ext>
            </a:extLst>
          </p:cNvPr>
          <p:cNvSpPr/>
          <p:nvPr/>
        </p:nvSpPr>
        <p:spPr>
          <a:xfrm rot="16200000">
            <a:off x="6002973" y="685401"/>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spTree>
    <p:extLst>
      <p:ext uri="{BB962C8B-B14F-4D97-AF65-F5344CB8AC3E}">
        <p14:creationId xmlns:p14="http://schemas.microsoft.com/office/powerpoint/2010/main" val="129235319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44B4DE4-6673-4C8B-B88B-D292FABFE655}"/>
              </a:ext>
            </a:extLst>
          </p:cNvPr>
          <p:cNvSpPr txBox="1"/>
          <p:nvPr/>
        </p:nvSpPr>
        <p:spPr>
          <a:xfrm>
            <a:off x="1109017" y="927247"/>
            <a:ext cx="4640239" cy="5016758"/>
          </a:xfrm>
          <a:prstGeom prst="rect">
            <a:avLst/>
          </a:prstGeom>
          <a:noFill/>
        </p:spPr>
        <p:txBody>
          <a:bodyPr wrap="square" rtlCol="0">
            <a:spAutoFit/>
          </a:bodyPr>
          <a:lstStyle/>
          <a:p>
            <a:pPr>
              <a:spcAft>
                <a:spcPts val="1200"/>
              </a:spcAft>
            </a:pPr>
            <a:r>
              <a:rPr lang="en-US" sz="3200" b="1" dirty="0" smtClean="0"/>
              <a:t>1987 </a:t>
            </a:r>
            <a:r>
              <a:rPr lang="en-US" sz="3200" b="1" dirty="0"/>
              <a:t>- Athens</a:t>
            </a:r>
            <a:br>
              <a:rPr lang="en-US" sz="3200" b="1" dirty="0"/>
            </a:br>
            <a:r>
              <a:rPr lang="en-US" sz="3200" b="1" dirty="0"/>
              <a:t>ASTA World Congress</a:t>
            </a:r>
          </a:p>
          <a:p>
            <a:pPr>
              <a:spcAft>
                <a:spcPts val="1200"/>
              </a:spcAft>
            </a:pPr>
            <a:r>
              <a:rPr lang="en-US" dirty="0"/>
              <a:t>Athens hosted ASTA’s </a:t>
            </a:r>
            <a:r>
              <a:rPr lang="en-US" dirty="0" smtClean="0"/>
              <a:t>1987 World Congress</a:t>
            </a:r>
            <a:endParaRPr lang="en-US" dirty="0"/>
          </a:p>
          <a:p>
            <a:pPr>
              <a:spcAft>
                <a:spcPts val="1200"/>
              </a:spcAft>
            </a:pPr>
            <a:r>
              <a:rPr lang="en-US" dirty="0" smtClean="0"/>
              <a:t>ASTA intervention caused lifting of travel warning to Greece</a:t>
            </a:r>
          </a:p>
          <a:p>
            <a:pPr>
              <a:spcAft>
                <a:spcPts val="1200"/>
              </a:spcAft>
            </a:pPr>
            <a:r>
              <a:rPr lang="en-US" dirty="0" smtClean="0"/>
              <a:t>US travel to </a:t>
            </a:r>
            <a:r>
              <a:rPr lang="en-US" dirty="0" smtClean="0"/>
              <a:t>Greece doubled </a:t>
            </a:r>
            <a:r>
              <a:rPr lang="en-US" dirty="0" smtClean="0"/>
              <a:t>in the year following the 1987 World Congress</a:t>
            </a:r>
          </a:p>
          <a:p>
            <a:pPr>
              <a:spcAft>
                <a:spcPts val="1200"/>
              </a:spcAft>
            </a:pPr>
            <a:r>
              <a:rPr lang="en-US" dirty="0" smtClean="0"/>
              <a:t>Largest ASTA World Congress attendance vs </a:t>
            </a:r>
            <a:r>
              <a:rPr lang="en-US" dirty="0" smtClean="0"/>
              <a:t>previous </a:t>
            </a:r>
            <a:r>
              <a:rPr lang="en-US" dirty="0" smtClean="0"/>
              <a:t>years</a:t>
            </a:r>
            <a:endParaRPr lang="en-US" dirty="0"/>
          </a:p>
        </p:txBody>
      </p:sp>
      <p:sp>
        <p:nvSpPr>
          <p:cNvPr id="8" name="Rectangle 7">
            <a:extLst>
              <a:ext uri="{FF2B5EF4-FFF2-40B4-BE49-F238E27FC236}">
                <a16:creationId xmlns:a16="http://schemas.microsoft.com/office/drawing/2014/main" xmlns="" id="{D7BBAC22-5C74-40B8-A84B-0C9B342D7C8C}"/>
              </a:ext>
            </a:extLst>
          </p:cNvPr>
          <p:cNvSpPr/>
          <p:nvPr/>
        </p:nvSpPr>
        <p:spPr>
          <a:xfrm rot="16200000">
            <a:off x="6002973" y="-6002970"/>
            <a:ext cx="182880" cy="12188822"/>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3200" dirty="0"/>
          </a:p>
        </p:txBody>
      </p:sp>
      <p:sp>
        <p:nvSpPr>
          <p:cNvPr id="9" name="Rectangle 8">
            <a:extLst>
              <a:ext uri="{FF2B5EF4-FFF2-40B4-BE49-F238E27FC236}">
                <a16:creationId xmlns:a16="http://schemas.microsoft.com/office/drawing/2014/main" xmlns="" id="{77CE2B18-8C4B-4D52-9A27-D356ACFB9AE8}"/>
              </a:ext>
            </a:extLst>
          </p:cNvPr>
          <p:cNvSpPr/>
          <p:nvPr/>
        </p:nvSpPr>
        <p:spPr>
          <a:xfrm rot="16200000">
            <a:off x="6002973" y="685401"/>
            <a:ext cx="182880" cy="121888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lvl="0" algn="ctr" defTabSz="1218885"/>
            <a:endParaRPr 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560" y="520668"/>
            <a:ext cx="6293265" cy="5093750"/>
          </a:xfrm>
          <a:prstGeom prst="rect">
            <a:avLst/>
          </a:prstGeom>
        </p:spPr>
      </p:pic>
    </p:spTree>
    <p:extLst>
      <p:ext uri="{BB962C8B-B14F-4D97-AF65-F5344CB8AC3E}">
        <p14:creationId xmlns:p14="http://schemas.microsoft.com/office/powerpoint/2010/main" val="152160670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74" y="2011669"/>
            <a:ext cx="3464286" cy="548640"/>
          </a:xfrm>
        </p:spPr>
        <p:txBody>
          <a:bodyPr/>
          <a:lstStyle/>
          <a:p>
            <a:pPr algn="l"/>
            <a:r>
              <a:rPr lang="en-US" b="0" dirty="0">
                <a:solidFill>
                  <a:schemeClr val="accent3">
                    <a:lumMod val="60000"/>
                    <a:lumOff val="40000"/>
                  </a:schemeClr>
                </a:solidFill>
              </a:rPr>
              <a:t>Agenda</a:t>
            </a:r>
          </a:p>
        </p:txBody>
      </p:sp>
      <p:sp>
        <p:nvSpPr>
          <p:cNvPr id="34" name="Rounded Rectangle 33"/>
          <p:cNvSpPr/>
          <p:nvPr/>
        </p:nvSpPr>
        <p:spPr>
          <a:xfrm>
            <a:off x="4592731" y="5156938"/>
            <a:ext cx="7147476" cy="594360"/>
          </a:xfrm>
          <a:prstGeom prst="roundRect">
            <a:avLst>
              <a:gd name="adj" fmla="val 19956"/>
            </a:avLst>
          </a:prstGeom>
          <a:gradFill flip="none" rotWithShape="1">
            <a:gsLst>
              <a:gs pos="0">
                <a:schemeClr val="bg1">
                  <a:alpha val="0"/>
                </a:schemeClr>
              </a:gs>
              <a:gs pos="100000">
                <a:schemeClr val="bg1"/>
              </a:gs>
            </a:gsLst>
            <a:lin ang="0" scaled="1"/>
            <a:tileRect/>
          </a:gradFill>
          <a:ln w="9525">
            <a:noFill/>
          </a:ln>
          <a:effectLst>
            <a:outerShdw blurRad="127000" dist="762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9" rIns="457181" bIns="45719" rtlCol="0" anchor="ctr"/>
          <a:lstStyle/>
          <a:p>
            <a:pPr algn="r"/>
            <a:r>
              <a:rPr lang="en-US" sz="2700" b="1" dirty="0">
                <a:solidFill>
                  <a:schemeClr val="tx1"/>
                </a:solidFill>
                <a:latin typeface="+mj-lt"/>
              </a:rPr>
              <a:t>How</a:t>
            </a:r>
            <a:r>
              <a:rPr lang="en-US" sz="2700" b="1" dirty="0">
                <a:solidFill>
                  <a:srgbClr val="0070C0"/>
                </a:solidFill>
                <a:latin typeface="+mj-lt"/>
              </a:rPr>
              <a:t> </a:t>
            </a:r>
            <a:r>
              <a:rPr lang="en-US" sz="2700" b="1" dirty="0">
                <a:solidFill>
                  <a:schemeClr val="tx1"/>
                </a:solidFill>
                <a:latin typeface="+mj-lt"/>
              </a:rPr>
              <a:t>You</a:t>
            </a:r>
            <a:r>
              <a:rPr lang="en-US" sz="2700" b="1" dirty="0">
                <a:solidFill>
                  <a:srgbClr val="0070C0"/>
                </a:solidFill>
                <a:latin typeface="+mj-lt"/>
              </a:rPr>
              <a:t> </a:t>
            </a:r>
            <a:r>
              <a:rPr lang="en-US" sz="2700" b="1" dirty="0">
                <a:solidFill>
                  <a:schemeClr val="tx1"/>
                </a:solidFill>
                <a:latin typeface="+mj-lt"/>
              </a:rPr>
              <a:t>Benefit</a:t>
            </a:r>
          </a:p>
        </p:txBody>
      </p:sp>
      <p:sp>
        <p:nvSpPr>
          <p:cNvPr id="35" name="Rounded Rectangle 34"/>
          <p:cNvSpPr/>
          <p:nvPr/>
        </p:nvSpPr>
        <p:spPr>
          <a:xfrm>
            <a:off x="4592731" y="1261483"/>
            <a:ext cx="7147476" cy="594360"/>
          </a:xfrm>
          <a:prstGeom prst="roundRect">
            <a:avLst>
              <a:gd name="adj" fmla="val 19956"/>
            </a:avLst>
          </a:prstGeom>
          <a:gradFill flip="none" rotWithShape="1">
            <a:gsLst>
              <a:gs pos="0">
                <a:schemeClr val="bg1">
                  <a:alpha val="0"/>
                </a:schemeClr>
              </a:gs>
              <a:gs pos="100000">
                <a:schemeClr val="bg1"/>
              </a:gs>
            </a:gsLst>
            <a:lin ang="0" scaled="1"/>
            <a:tileRect/>
          </a:gradFill>
          <a:ln w="9525">
            <a:noFill/>
          </a:ln>
          <a:effectLst>
            <a:outerShdw blurRad="127000" dist="762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9" rIns="457181" bIns="45719" rtlCol="0" anchor="ctr"/>
          <a:lstStyle/>
          <a:p>
            <a:pPr algn="r"/>
            <a:r>
              <a:rPr lang="en-US" sz="2700" b="1" dirty="0">
                <a:solidFill>
                  <a:schemeClr val="tx1"/>
                </a:solidFill>
                <a:latin typeface="+mj-lt"/>
              </a:rPr>
              <a:t>Who is NACTA?</a:t>
            </a:r>
          </a:p>
        </p:txBody>
      </p:sp>
      <p:sp>
        <p:nvSpPr>
          <p:cNvPr id="38" name="Rounded Rectangle 37"/>
          <p:cNvSpPr/>
          <p:nvPr/>
        </p:nvSpPr>
        <p:spPr>
          <a:xfrm>
            <a:off x="4592731" y="2040574"/>
            <a:ext cx="7147476" cy="594360"/>
          </a:xfrm>
          <a:prstGeom prst="roundRect">
            <a:avLst>
              <a:gd name="adj" fmla="val 19956"/>
            </a:avLst>
          </a:prstGeom>
          <a:gradFill flip="none" rotWithShape="1">
            <a:gsLst>
              <a:gs pos="0">
                <a:schemeClr val="bg1">
                  <a:alpha val="0"/>
                </a:schemeClr>
              </a:gs>
              <a:gs pos="100000">
                <a:schemeClr val="bg1"/>
              </a:gs>
            </a:gsLst>
            <a:lin ang="0" scaled="1"/>
            <a:tileRect/>
          </a:gradFill>
          <a:ln w="9525">
            <a:noFill/>
          </a:ln>
          <a:effectLst>
            <a:outerShdw blurRad="127000" dist="762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9" rIns="457181" bIns="45719" rtlCol="0" anchor="ctr"/>
          <a:lstStyle/>
          <a:p>
            <a:pPr algn="r"/>
            <a:r>
              <a:rPr lang="en-US" sz="2700" b="1" dirty="0">
                <a:solidFill>
                  <a:schemeClr val="tx1"/>
                </a:solidFill>
                <a:latin typeface="+mj-lt"/>
              </a:rPr>
              <a:t>Industry Overview</a:t>
            </a:r>
          </a:p>
        </p:txBody>
      </p:sp>
      <p:sp>
        <p:nvSpPr>
          <p:cNvPr id="39" name="Rounded Rectangle 38"/>
          <p:cNvSpPr/>
          <p:nvPr/>
        </p:nvSpPr>
        <p:spPr>
          <a:xfrm>
            <a:off x="4592731" y="3598756"/>
            <a:ext cx="7147476" cy="594360"/>
          </a:xfrm>
          <a:prstGeom prst="roundRect">
            <a:avLst>
              <a:gd name="adj" fmla="val 19956"/>
            </a:avLst>
          </a:prstGeom>
          <a:gradFill flip="none" rotWithShape="1">
            <a:gsLst>
              <a:gs pos="0">
                <a:schemeClr val="bg1">
                  <a:alpha val="0"/>
                </a:schemeClr>
              </a:gs>
              <a:gs pos="100000">
                <a:schemeClr val="bg1"/>
              </a:gs>
            </a:gsLst>
            <a:lin ang="0" scaled="1"/>
            <a:tileRect/>
          </a:gradFill>
          <a:ln w="9525">
            <a:noFill/>
          </a:ln>
          <a:effectLst>
            <a:outerShdw blurRad="127000" dist="762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9" rIns="457181" bIns="45719" rtlCol="0" anchor="ctr"/>
          <a:lstStyle/>
          <a:p>
            <a:pPr algn="r"/>
            <a:r>
              <a:rPr lang="en-US" sz="2700" b="1" dirty="0">
                <a:solidFill>
                  <a:schemeClr val="tx1"/>
                </a:solidFill>
                <a:latin typeface="+mj-lt"/>
              </a:rPr>
              <a:t>Travel</a:t>
            </a:r>
            <a:r>
              <a:rPr lang="en-US" sz="2700" b="1" dirty="0">
                <a:solidFill>
                  <a:srgbClr val="0070C0"/>
                </a:solidFill>
                <a:latin typeface="+mj-lt"/>
              </a:rPr>
              <a:t> </a:t>
            </a:r>
            <a:r>
              <a:rPr lang="en-US" sz="2700" b="1" dirty="0">
                <a:solidFill>
                  <a:schemeClr val="tx1"/>
                </a:solidFill>
                <a:latin typeface="+mj-lt"/>
              </a:rPr>
              <a:t>Agent</a:t>
            </a:r>
            <a:r>
              <a:rPr lang="en-US" sz="2700" b="1" dirty="0">
                <a:solidFill>
                  <a:srgbClr val="0070C0"/>
                </a:solidFill>
                <a:latin typeface="+mj-lt"/>
              </a:rPr>
              <a:t> </a:t>
            </a:r>
            <a:r>
              <a:rPr lang="en-US" sz="2700" b="1" dirty="0">
                <a:solidFill>
                  <a:schemeClr val="tx1"/>
                </a:solidFill>
                <a:latin typeface="+mj-lt"/>
              </a:rPr>
              <a:t>Access</a:t>
            </a:r>
          </a:p>
        </p:txBody>
      </p:sp>
      <p:sp>
        <p:nvSpPr>
          <p:cNvPr id="40" name="Rounded Rectangle 39"/>
          <p:cNvSpPr/>
          <p:nvPr/>
        </p:nvSpPr>
        <p:spPr>
          <a:xfrm>
            <a:off x="4592731" y="482392"/>
            <a:ext cx="7147476" cy="594360"/>
          </a:xfrm>
          <a:prstGeom prst="roundRect">
            <a:avLst>
              <a:gd name="adj" fmla="val 19956"/>
            </a:avLst>
          </a:prstGeom>
          <a:gradFill flip="none" rotWithShape="1">
            <a:gsLst>
              <a:gs pos="0">
                <a:schemeClr val="bg1">
                  <a:alpha val="0"/>
                </a:schemeClr>
              </a:gs>
              <a:gs pos="100000">
                <a:schemeClr val="bg1"/>
              </a:gs>
            </a:gsLst>
            <a:lin ang="0" scaled="1"/>
            <a:tileRect/>
          </a:gradFill>
          <a:ln w="9525">
            <a:noFill/>
          </a:ln>
          <a:effectLst>
            <a:outerShdw blurRad="127000" dist="762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9" rIns="457181" bIns="45719" rtlCol="0" anchor="ctr"/>
          <a:lstStyle/>
          <a:p>
            <a:pPr algn="r"/>
            <a:r>
              <a:rPr lang="en-US" sz="2700" b="1" dirty="0">
                <a:solidFill>
                  <a:schemeClr val="tx1"/>
                </a:solidFill>
                <a:latin typeface="+mj-lt"/>
              </a:rPr>
              <a:t>Who is ASTA?</a:t>
            </a:r>
          </a:p>
        </p:txBody>
      </p:sp>
      <p:sp>
        <p:nvSpPr>
          <p:cNvPr id="41" name="Rounded Rectangle 40"/>
          <p:cNvSpPr/>
          <p:nvPr/>
        </p:nvSpPr>
        <p:spPr>
          <a:xfrm>
            <a:off x="4592731" y="2819665"/>
            <a:ext cx="7147476" cy="594360"/>
          </a:xfrm>
          <a:prstGeom prst="roundRect">
            <a:avLst>
              <a:gd name="adj" fmla="val 19956"/>
            </a:avLst>
          </a:prstGeom>
          <a:gradFill flip="none" rotWithShape="1">
            <a:gsLst>
              <a:gs pos="0">
                <a:schemeClr val="bg1">
                  <a:alpha val="0"/>
                </a:schemeClr>
              </a:gs>
              <a:gs pos="100000">
                <a:schemeClr val="bg1"/>
              </a:gs>
            </a:gsLst>
            <a:lin ang="0" scaled="1"/>
            <a:tileRect/>
          </a:gradFill>
          <a:ln w="9525">
            <a:noFill/>
          </a:ln>
          <a:effectLst>
            <a:outerShdw blurRad="127000" dist="762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9" rIns="457181" bIns="45719" rtlCol="0" anchor="ctr"/>
          <a:lstStyle/>
          <a:p>
            <a:pPr algn="r"/>
            <a:r>
              <a:rPr lang="en-US" sz="2700" b="1" dirty="0">
                <a:solidFill>
                  <a:schemeClr val="tx1"/>
                </a:solidFill>
                <a:latin typeface="+mj-lt"/>
              </a:rPr>
              <a:t>Education</a:t>
            </a:r>
          </a:p>
        </p:txBody>
      </p:sp>
      <p:sp>
        <p:nvSpPr>
          <p:cNvPr id="42" name="Rounded Rectangle 41"/>
          <p:cNvSpPr/>
          <p:nvPr/>
        </p:nvSpPr>
        <p:spPr>
          <a:xfrm>
            <a:off x="4592731" y="4377847"/>
            <a:ext cx="7147476" cy="594360"/>
          </a:xfrm>
          <a:prstGeom prst="roundRect">
            <a:avLst>
              <a:gd name="adj" fmla="val 19956"/>
            </a:avLst>
          </a:prstGeom>
          <a:gradFill flip="none" rotWithShape="1">
            <a:gsLst>
              <a:gs pos="0">
                <a:schemeClr val="bg1">
                  <a:alpha val="0"/>
                </a:schemeClr>
              </a:gs>
              <a:gs pos="100000">
                <a:schemeClr val="bg1"/>
              </a:gs>
            </a:gsLst>
            <a:lin ang="0" scaled="1"/>
            <a:tileRect/>
          </a:gradFill>
          <a:ln w="9525">
            <a:noFill/>
          </a:ln>
          <a:effectLst>
            <a:outerShdw blurRad="127000" dist="76200" dir="2700000" algn="tl"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9" rIns="457181" bIns="45719" rtlCol="0" anchor="ctr"/>
          <a:lstStyle/>
          <a:p>
            <a:pPr algn="r"/>
            <a:r>
              <a:rPr lang="en-US" sz="2700" b="1" dirty="0">
                <a:solidFill>
                  <a:schemeClr val="tx1"/>
                </a:solidFill>
                <a:latin typeface="+mj-lt"/>
              </a:rPr>
              <a:t>Connecting</a:t>
            </a:r>
            <a:r>
              <a:rPr lang="en-US" sz="2700" b="1" dirty="0">
                <a:solidFill>
                  <a:srgbClr val="0070C0"/>
                </a:solidFill>
                <a:latin typeface="+mj-lt"/>
              </a:rPr>
              <a:t>  </a:t>
            </a:r>
            <a:r>
              <a:rPr lang="en-US" sz="2700" b="1" dirty="0">
                <a:solidFill>
                  <a:schemeClr val="tx1"/>
                </a:solidFill>
                <a:latin typeface="+mj-lt"/>
              </a:rPr>
              <a:t>to</a:t>
            </a:r>
            <a:r>
              <a:rPr lang="en-US" sz="2700" b="1" dirty="0">
                <a:solidFill>
                  <a:srgbClr val="0070C0"/>
                </a:solidFill>
                <a:latin typeface="+mj-lt"/>
              </a:rPr>
              <a:t> </a:t>
            </a:r>
            <a:r>
              <a:rPr lang="en-US" sz="2700" b="1" dirty="0">
                <a:solidFill>
                  <a:schemeClr val="tx1"/>
                </a:solidFill>
                <a:latin typeface="+mj-lt"/>
              </a:rPr>
              <a:t>Travel</a:t>
            </a:r>
            <a:r>
              <a:rPr lang="en-US" sz="2700" b="1" dirty="0">
                <a:solidFill>
                  <a:srgbClr val="0070C0"/>
                </a:solidFill>
                <a:latin typeface="+mj-lt"/>
              </a:rPr>
              <a:t> </a:t>
            </a:r>
            <a:r>
              <a:rPr lang="en-US" sz="2700" b="1" dirty="0">
                <a:solidFill>
                  <a:schemeClr val="tx1"/>
                </a:solidFill>
                <a:latin typeface="+mj-lt"/>
              </a:rPr>
              <a:t>Sellers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374" y="2819665"/>
            <a:ext cx="1828800" cy="1574800"/>
          </a:xfrm>
          <a:prstGeom prst="rect">
            <a:avLst/>
          </a:prstGeom>
        </p:spPr>
      </p:pic>
    </p:spTree>
    <p:extLst>
      <p:ext uri="{BB962C8B-B14F-4D97-AF65-F5344CB8AC3E}">
        <p14:creationId xmlns:p14="http://schemas.microsoft.com/office/powerpoint/2010/main" val="183012675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0843962|-416944|-7485633|-16732196|-1293159|BCD Travel&quot;,&quot;Id&quot;:&quot;57587f69333744221cf57db0&quot;,&quot;SmartGridHorizontal&quot;:0,&quot;LinkedExcelSources&quot;:{},&quot;LinkedProjectSources&quot;:{},&quot;FlowConfig&quot;:{&quot;Canvas&quot;:{&quot;Slide&quot;:-1,&quot;Width&quot;:0,&quot;Height&quot;:0},&quot;Timeline&quot;:{&quot;Actions&quot;:[]}}}"/>
</p:tagLst>
</file>

<file path=ppt/theme/theme1.xml><?xml version="1.0" encoding="utf-8"?>
<a:theme xmlns:a="http://schemas.openxmlformats.org/drawingml/2006/main" name="BCD">
  <a:themeElements>
    <a:clrScheme name="BCD Travel 2016">
      <a:dk1>
        <a:sysClr val="windowText" lastClr="000000"/>
      </a:dk1>
      <a:lt1>
        <a:sysClr val="window" lastClr="FFFFFF"/>
      </a:lt1>
      <a:dk2>
        <a:srgbClr val="193A8B"/>
      </a:dk2>
      <a:lt2>
        <a:srgbClr val="B9C7D4"/>
      </a:lt2>
      <a:accent1>
        <a:srgbClr val="5A88C6"/>
      </a:accent1>
      <a:accent2>
        <a:srgbClr val="F9A350"/>
      </a:accent2>
      <a:accent3>
        <a:srgbClr val="8DC73F"/>
      </a:accent3>
      <a:accent4>
        <a:srgbClr val="00AFDC"/>
      </a:accent4>
      <a:accent5>
        <a:srgbClr val="844187"/>
      </a:accent5>
      <a:accent6>
        <a:srgbClr val="E31836"/>
      </a:accent6>
      <a:hlink>
        <a:srgbClr val="0000CC"/>
      </a:hlink>
      <a:folHlink>
        <a:srgbClr val="0000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41207</TotalTime>
  <Words>3535</Words>
  <Application>Microsoft Macintosh PowerPoint</Application>
  <PresentationFormat>Custom</PresentationFormat>
  <Paragraphs>549</Paragraphs>
  <Slides>53</Slides>
  <Notes>46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8" baseType="lpstr">
      <vt:lpstr>Avenir Black</vt:lpstr>
      <vt:lpstr>Calibri</vt:lpstr>
      <vt:lpstr>Calibri Light</vt:lpstr>
      <vt:lpstr>et-line</vt:lpstr>
      <vt:lpstr>Gill Sans</vt:lpstr>
      <vt:lpstr>Gotham Medium</vt:lpstr>
      <vt:lpstr>Heiti SC Light</vt:lpstr>
      <vt:lpstr>Helvetica LT Std</vt:lpstr>
      <vt:lpstr>PingFang SC Regular</vt:lpstr>
      <vt:lpstr>Trebuchet MS</vt:lpstr>
      <vt:lpstr>Verdana</vt:lpstr>
      <vt:lpstr>Wingdings</vt:lpstr>
      <vt:lpstr>Arial</vt:lpstr>
      <vt:lpstr>BCD</vt:lpstr>
      <vt:lpstr>Chart</vt:lpstr>
      <vt:lpstr>Bob Duglin </vt:lpstr>
      <vt:lpstr>PowerPoint Presentation</vt:lpstr>
      <vt:lpstr>ASTA fedHATTA Friends</vt:lpstr>
      <vt:lpstr>ASTA Destination Expo Nairobi, Kenya – Feb 2017  </vt:lpstr>
      <vt:lpstr>ASTA China Summit Guiyang, China – Nov 2017</vt:lpstr>
      <vt:lpstr>PowerPoint Presentation</vt:lpstr>
      <vt:lpstr>PowerPoint Presentation</vt:lpstr>
      <vt:lpstr>PowerPoint Presentation</vt:lpstr>
      <vt:lpstr>Agenda</vt:lpstr>
      <vt:lpstr>Who Does ASTA Represent</vt:lpstr>
      <vt:lpstr>Who Does ASTA Represent</vt:lpstr>
      <vt:lpstr>Who Does NACTA Represent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Destinations NACTA Members Sell</vt:lpstr>
      <vt:lpstr>PowerPoint Presentation</vt:lpstr>
      <vt:lpstr>PowerPoint Presentation</vt:lpstr>
      <vt:lpstr>PowerPoint Presentation</vt:lpstr>
      <vt:lpstr>ASTA Education</vt:lpstr>
      <vt:lpstr>Introducing</vt:lpstr>
      <vt:lpstr>ASTA Educates Travel Agents</vt:lpstr>
      <vt:lpstr>PowerPoint Presentation</vt:lpstr>
      <vt:lpstr>Connecting Consumer &amp; Advisors</vt:lpstr>
      <vt:lpstr>Helping Consumers find Travel Advisors</vt:lpstr>
      <vt:lpstr>PowerPoint Presentation</vt:lpstr>
      <vt:lpstr>PowerPoint Presentation</vt:lpstr>
      <vt:lpstr>Industry Partnership</vt:lpstr>
      <vt:lpstr>Consortia Partnerships  </vt:lpstr>
      <vt:lpstr>Host Agencies  </vt:lpstr>
      <vt:lpstr>Nerve Center of the Industry </vt:lpstr>
      <vt:lpstr>ASTA  Organization</vt:lpstr>
      <vt:lpstr>ASTA Advocacy</vt:lpstr>
      <vt:lpstr>ASTA is Expanding</vt:lpstr>
      <vt:lpstr>Travel Agents join ASTA &amp; NACTA to:</vt:lpstr>
      <vt:lpstr>How to Network Better</vt:lpstr>
      <vt:lpstr>PowerPoint Presentation</vt:lpstr>
      <vt:lpstr>PowerPoint Presentation</vt:lpstr>
      <vt:lpstr>PowerPoint Presentation</vt:lpstr>
      <vt:lpstr>Face to Face Time with Travel Advisors  ASTA/NACTA Events 2018: ASTA Showcase – Fairbanks Alaska | Feb 18–22 ASTA Premium Business Summit – Washington, DC | March 4-5 ASTA Legislative Day – Washington, DC | May 7–8 ASTA Destination Expo – Athens, Greece | Apr 14–17  ASTA Global Convention 2018 – Washington, DC | Aug 21–23 NACTA Conference–Washington, DC  &amp; Cruise | Aug 23–26 </vt:lpstr>
      <vt:lpstr>THANK YOU! Connecting you with ASTA &amp; NACTA Travel Advisors  </vt:lpstr>
      <vt:lpstr>Registration Steps</vt:lpstr>
      <vt:lpstr>Registration Steps:</vt:lpstr>
      <vt:lpstr>Registration Options for Suppliers </vt:lpstr>
      <vt:lpstr>ASTA Athens Destination Expo Team</vt:lpstr>
      <vt:lpstr>Bob Duglin </vt:lpstr>
    </vt:vector>
  </TitlesOfParts>
  <Manager>darinka.savovicshulman@lync.bcdtravel.com</Manager>
  <Company>BCD Travel</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2016 BCD Travel standard temlate</dc:subject>
  <dc:creator>Kevin Sheehan;darren.verbout@lync.bcdtravel.com</dc:creator>
  <cp:lastModifiedBy>Robert Duglin</cp:lastModifiedBy>
  <cp:revision>802</cp:revision>
  <cp:lastPrinted>2017-09-29T21:39:20Z</cp:lastPrinted>
  <dcterms:created xsi:type="dcterms:W3CDTF">2016-04-22T19:35:49Z</dcterms:created>
  <dcterms:modified xsi:type="dcterms:W3CDTF">2017-12-07T16:19:27Z</dcterms:modified>
</cp:coreProperties>
</file>